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307" r:id="rId4"/>
    <p:sldId id="301" r:id="rId5"/>
    <p:sldId id="263" r:id="rId6"/>
    <p:sldId id="308" r:id="rId7"/>
    <p:sldId id="264" r:id="rId8"/>
    <p:sldId id="265" r:id="rId9"/>
    <p:sldId id="266" r:id="rId10"/>
    <p:sldId id="309" r:id="rId11"/>
    <p:sldId id="257" r:id="rId12"/>
    <p:sldId id="269" r:id="rId13"/>
    <p:sldId id="270" r:id="rId14"/>
    <p:sldId id="310" r:id="rId15"/>
    <p:sldId id="271" r:id="rId16"/>
    <p:sldId id="272" r:id="rId17"/>
    <p:sldId id="273" r:id="rId18"/>
    <p:sldId id="275" r:id="rId19"/>
    <p:sldId id="278" r:id="rId20"/>
    <p:sldId id="277" r:id="rId21"/>
    <p:sldId id="279" r:id="rId22"/>
    <p:sldId id="311" r:id="rId23"/>
    <p:sldId id="284" r:id="rId24"/>
    <p:sldId id="283" r:id="rId25"/>
    <p:sldId id="285" r:id="rId26"/>
    <p:sldId id="286" r:id="rId27"/>
    <p:sldId id="287" r:id="rId28"/>
    <p:sldId id="288" r:id="rId29"/>
    <p:sldId id="289" r:id="rId30"/>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7060"/>
    <a:srgbClr val="BBC5CA"/>
    <a:srgbClr val="59B198"/>
    <a:srgbClr val="9D5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5" autoAdjust="0"/>
    <p:restoredTop sz="94351" autoAdjust="0"/>
  </p:normalViewPr>
  <p:slideViewPr>
    <p:cSldViewPr snapToGrid="0">
      <p:cViewPr varScale="1">
        <p:scale>
          <a:sx n="150" d="100"/>
          <a:sy n="150" d="100"/>
        </p:scale>
        <p:origin x="74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5" d="100"/>
          <a:sy n="125" d="100"/>
        </p:scale>
        <p:origin x="4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c:f>
              <c:strCache>
                <c:ptCount val="1"/>
                <c:pt idx="0">
                  <c:v>Average click rate on phishing simulation</c:v>
                </c:pt>
              </c:strCache>
            </c:strRef>
          </c:tx>
          <c:spPr>
            <a:solidFill>
              <a:schemeClr val="accent1"/>
            </a:solidFill>
            <a:ln>
              <a:noFill/>
            </a:ln>
            <a:effectLst/>
          </c:spPr>
          <c:invertIfNegative val="0"/>
          <c:dLbls>
            <c:spPr>
              <a:noFill/>
              <a:ln>
                <a:noFill/>
              </a:ln>
              <a:effectLst/>
            </c:spPr>
            <c:txPr>
              <a:bodyPr rot="0" spcFirstLastPara="1" vertOverflow="ellipsis" vert="horz" wrap="square" lIns="36000" tIns="19050" rIns="38100" bIns="19050" anchor="ctr" anchorCtr="1">
                <a:spAutoFit/>
              </a:bodyPr>
              <a:lstStyle/>
              <a:p>
                <a:pPr>
                  <a:defRPr sz="1197" b="1" i="0" u="none" strike="noStrike" kern="1200" baseline="0">
                    <a:solidFill>
                      <a:schemeClr val="accent6">
                        <a:alpha val="80000"/>
                      </a:schemeClr>
                    </a:solidFill>
                    <a:latin typeface="+mn-lt"/>
                    <a:ea typeface="+mn-ea"/>
                    <a:cs typeface="+mn-cs"/>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Sheet1!$A$3:$A$12</c:f>
              <c:strCache>
                <c:ptCount val="10"/>
                <c:pt idx="0">
                  <c:v>Legal (16👤)</c:v>
                </c:pt>
                <c:pt idx="1">
                  <c:v>HR (48👤)</c:v>
                </c:pt>
                <c:pt idx="2">
                  <c:v>IT (32👤)</c:v>
                </c:pt>
                <c:pt idx="3">
                  <c:v>Procurement (104👤)</c:v>
                </c:pt>
                <c:pt idx="4">
                  <c:v>R&amp;D (256👤)</c:v>
                </c:pt>
                <c:pt idx="5">
                  <c:v>Finance (32👤)</c:v>
                </c:pt>
                <c:pt idx="6">
                  <c:v>Operations (120👤)</c:v>
                </c:pt>
                <c:pt idx="7">
                  <c:v>Support (16👤)</c:v>
                </c:pt>
                <c:pt idx="8">
                  <c:v>Manufacturing (360👤)</c:v>
                </c:pt>
                <c:pt idx="9">
                  <c:v>Marketing (168👤)</c:v>
                </c:pt>
              </c:strCache>
            </c:strRef>
          </c:cat>
          <c:val>
            <c:numRef>
              <c:f>Sheet1!$B$3:$B$12</c:f>
              <c:numCache>
                <c:formatCode>0.0%;\-0.0%;0.0%</c:formatCode>
                <c:ptCount val="10"/>
                <c:pt idx="0">
                  <c:v>0.30555555555555558</c:v>
                </c:pt>
                <c:pt idx="1">
                  <c:v>0.198252688172043</c:v>
                </c:pt>
                <c:pt idx="2">
                  <c:v>0.16058394160583941</c:v>
                </c:pt>
                <c:pt idx="3">
                  <c:v>0.15889303482587064</c:v>
                </c:pt>
                <c:pt idx="4">
                  <c:v>0.15277027027027026</c:v>
                </c:pt>
                <c:pt idx="5">
                  <c:v>0.140625</c:v>
                </c:pt>
                <c:pt idx="6">
                  <c:v>0.14057863501483681</c:v>
                </c:pt>
                <c:pt idx="7">
                  <c:v>0.13698630136986301</c:v>
                </c:pt>
                <c:pt idx="8">
                  <c:v>0.13575235498264748</c:v>
                </c:pt>
                <c:pt idx="9">
                  <c:v>0.12875</c:v>
                </c:pt>
              </c:numCache>
            </c:numRef>
          </c:val>
          <c:extLst>
            <c:ext xmlns:c16="http://schemas.microsoft.com/office/drawing/2014/chart" uri="{C3380CC4-5D6E-409C-BE32-E72D297353CC}">
              <c16:uniqueId val="{00000000-52C3-49D3-8CE2-FA2B9E44F5DF}"/>
            </c:ext>
          </c:extLst>
        </c:ser>
        <c:dLbls>
          <c:showLegendKey val="0"/>
          <c:showVal val="1"/>
          <c:showCatName val="0"/>
          <c:showSerName val="0"/>
          <c:showPercent val="0"/>
          <c:showBubbleSize val="0"/>
        </c:dLbls>
        <c:gapWidth val="150"/>
        <c:axId val="1300814063"/>
        <c:axId val="1300814543"/>
      </c:barChart>
      <c:catAx>
        <c:axId val="13008140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alpha val="80000"/>
                  </a:schemeClr>
                </a:solidFill>
                <a:latin typeface="+mn-lt"/>
                <a:ea typeface="+mn-ea"/>
                <a:cs typeface="+mn-cs"/>
              </a:defRPr>
            </a:pPr>
            <a:endParaRPr lang="en-IL"/>
          </a:p>
        </c:txPr>
        <c:crossAx val="1300814543"/>
        <c:crosses val="autoZero"/>
        <c:auto val="1"/>
        <c:lblAlgn val="ctr"/>
        <c:lblOffset val="100"/>
        <c:noMultiLvlLbl val="0"/>
      </c:catAx>
      <c:valAx>
        <c:axId val="1300814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IL"/>
          </a:p>
        </c:txPr>
        <c:crossAx val="1300814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alpha val="80000"/>
      </a:srgbClr>
    </a:solidFill>
    <a:ln>
      <a:noFill/>
    </a:ln>
    <a:effectLst/>
  </c:spPr>
  <c:txPr>
    <a:bodyPr/>
    <a:lstStyle/>
    <a:p>
      <a:pPr>
        <a:defRPr/>
      </a:pPr>
      <a:endParaRPr lang="en-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6731646270886"/>
          <c:y val="6.9486239536028893E-2"/>
          <c:w val="0.74786128725898515"/>
          <c:h val="0.75936671524568877"/>
        </c:manualLayout>
      </c:layout>
      <c:lineChart>
        <c:grouping val="standard"/>
        <c:varyColors val="0"/>
        <c:ser>
          <c:idx val="0"/>
          <c:order val="0"/>
          <c:tx>
            <c:strRef>
              <c:f>Sheet1!$B$1</c:f>
              <c:strCache>
                <c:ptCount val="1"/>
                <c:pt idx="0">
                  <c:v>Reporting Rate</c:v>
                </c:pt>
              </c:strCache>
            </c:strRef>
          </c:tx>
          <c:spPr>
            <a:ln w="28575" cap="rnd">
              <a:solidFill>
                <a:schemeClr val="accent6">
                  <a:alpha val="8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72D3-4BAC-BBAA-9A7291438FCA}"/>
                </c:ext>
              </c:extLst>
            </c:dLbl>
            <c:dLbl>
              <c:idx val="2"/>
              <c:delete val="1"/>
              <c:extLst>
                <c:ext xmlns:c15="http://schemas.microsoft.com/office/drawing/2012/chart" uri="{CE6537A1-D6FC-4f65-9D91-7224C49458BB}"/>
                <c:ext xmlns:c16="http://schemas.microsoft.com/office/drawing/2014/chart" uri="{C3380CC4-5D6E-409C-BE32-E72D297353CC}">
                  <c16:uniqueId val="{00000001-72D3-4BAC-BBAA-9A7291438FCA}"/>
                </c:ext>
              </c:extLst>
            </c:dLbl>
            <c:dLbl>
              <c:idx val="3"/>
              <c:delete val="1"/>
              <c:extLst>
                <c:ext xmlns:c15="http://schemas.microsoft.com/office/drawing/2012/chart" uri="{CE6537A1-D6FC-4f65-9D91-7224C49458BB}"/>
                <c:ext xmlns:c16="http://schemas.microsoft.com/office/drawing/2014/chart" uri="{C3380CC4-5D6E-409C-BE32-E72D297353CC}">
                  <c16:uniqueId val="{00000002-72D3-4BAC-BBAA-9A7291438FCA}"/>
                </c:ext>
              </c:extLst>
            </c:dLbl>
            <c:dLbl>
              <c:idx val="4"/>
              <c:delete val="1"/>
              <c:extLst>
                <c:ext xmlns:c15="http://schemas.microsoft.com/office/drawing/2012/chart" uri="{CE6537A1-D6FC-4f65-9D91-7224C49458BB}"/>
                <c:ext xmlns:c16="http://schemas.microsoft.com/office/drawing/2014/chart" uri="{C3380CC4-5D6E-409C-BE32-E72D297353CC}">
                  <c16:uniqueId val="{00000003-72D3-4BAC-BBAA-9A7291438FCA}"/>
                </c:ext>
              </c:extLst>
            </c:dLbl>
            <c:dLbl>
              <c:idx val="5"/>
              <c:delete val="1"/>
              <c:extLst>
                <c:ext xmlns:c15="http://schemas.microsoft.com/office/drawing/2012/chart" uri="{CE6537A1-D6FC-4f65-9D91-7224C49458BB}"/>
                <c:ext xmlns:c16="http://schemas.microsoft.com/office/drawing/2014/chart" uri="{C3380CC4-5D6E-409C-BE32-E72D297353CC}">
                  <c16:uniqueId val="{00000004-72D3-4BAC-BBAA-9A7291438FCA}"/>
                </c:ext>
              </c:extLst>
            </c:dLbl>
            <c:dLbl>
              <c:idx val="6"/>
              <c:delete val="1"/>
              <c:extLst>
                <c:ext xmlns:c15="http://schemas.microsoft.com/office/drawing/2012/chart" uri="{CE6537A1-D6FC-4f65-9D91-7224C49458BB}"/>
                <c:ext xmlns:c16="http://schemas.microsoft.com/office/drawing/2014/chart" uri="{C3380CC4-5D6E-409C-BE32-E72D297353CC}">
                  <c16:uniqueId val="{00000005-72D3-4BAC-BBAA-9A7291438FCA}"/>
                </c:ext>
              </c:extLst>
            </c:dLbl>
            <c:dLbl>
              <c:idx val="7"/>
              <c:delete val="1"/>
              <c:extLst>
                <c:ext xmlns:c15="http://schemas.microsoft.com/office/drawing/2012/chart" uri="{CE6537A1-D6FC-4f65-9D91-7224C49458BB}"/>
                <c:ext xmlns:c16="http://schemas.microsoft.com/office/drawing/2014/chart" uri="{C3380CC4-5D6E-409C-BE32-E72D297353CC}">
                  <c16:uniqueId val="{00000006-72D3-4BAC-BBAA-9A7291438FCA}"/>
                </c:ext>
              </c:extLst>
            </c:dLbl>
            <c:dLbl>
              <c:idx val="8"/>
              <c:delete val="1"/>
              <c:extLst>
                <c:ext xmlns:c15="http://schemas.microsoft.com/office/drawing/2012/chart" uri="{CE6537A1-D6FC-4f65-9D91-7224C49458BB}"/>
                <c:ext xmlns:c16="http://schemas.microsoft.com/office/drawing/2014/chart" uri="{C3380CC4-5D6E-409C-BE32-E72D297353CC}">
                  <c16:uniqueId val="{00000007-72D3-4BAC-BBAA-9A7291438FCA}"/>
                </c:ext>
              </c:extLst>
            </c:dLbl>
            <c:dLbl>
              <c:idx val="9"/>
              <c:delete val="1"/>
              <c:extLst>
                <c:ext xmlns:c15="http://schemas.microsoft.com/office/drawing/2012/chart" uri="{CE6537A1-D6FC-4f65-9D91-7224C49458BB}"/>
                <c:ext xmlns:c16="http://schemas.microsoft.com/office/drawing/2014/chart" uri="{C3380CC4-5D6E-409C-BE32-E72D297353CC}">
                  <c16:uniqueId val="{00000008-72D3-4BAC-BBAA-9A7291438FCA}"/>
                </c:ext>
              </c:extLst>
            </c:dLbl>
            <c:dLbl>
              <c:idx val="10"/>
              <c:delete val="1"/>
              <c:extLst>
                <c:ext xmlns:c15="http://schemas.microsoft.com/office/drawing/2012/chart" uri="{CE6537A1-D6FC-4f65-9D91-7224C49458BB}"/>
                <c:ext xmlns:c16="http://schemas.microsoft.com/office/drawing/2014/chart" uri="{C3380CC4-5D6E-409C-BE32-E72D297353CC}">
                  <c16:uniqueId val="{00000009-72D3-4BAC-BBAA-9A7291438FC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 1, 2020</c:v>
                </c:pt>
                <c:pt idx="11">
                  <c:v>Aug 31, 2021</c:v>
                </c:pt>
              </c:strCache>
            </c:strRef>
          </c:cat>
          <c:val>
            <c:numRef>
              <c:f>Sheet1!$B$2:$B$13</c:f>
              <c:numCache>
                <c:formatCode>0.0%</c:formatCode>
                <c:ptCount val="12"/>
                <c:pt idx="0">
                  <c:v>0.23</c:v>
                </c:pt>
                <c:pt idx="1">
                  <c:v>0.23400000000000001</c:v>
                </c:pt>
                <c:pt idx="2">
                  <c:v>0.23899999999999999</c:v>
                </c:pt>
                <c:pt idx="3">
                  <c:v>0.24299999999999999</c:v>
                </c:pt>
                <c:pt idx="4">
                  <c:v>0.25700000000000001</c:v>
                </c:pt>
                <c:pt idx="5">
                  <c:v>0.318</c:v>
                </c:pt>
                <c:pt idx="6">
                  <c:v>0.38100000000000001</c:v>
                </c:pt>
                <c:pt idx="7">
                  <c:v>0.45600000000000002</c:v>
                </c:pt>
                <c:pt idx="8">
                  <c:v>0.51700000000000002</c:v>
                </c:pt>
                <c:pt idx="9">
                  <c:v>0.67700000000000005</c:v>
                </c:pt>
                <c:pt idx="10">
                  <c:v>0.76700000000000002</c:v>
                </c:pt>
                <c:pt idx="11">
                  <c:v>0.83099999999999996</c:v>
                </c:pt>
              </c:numCache>
            </c:numRef>
          </c:val>
          <c:smooth val="0"/>
          <c:extLst>
            <c:ext xmlns:c16="http://schemas.microsoft.com/office/drawing/2014/chart" uri="{C3380CC4-5D6E-409C-BE32-E72D297353CC}">
              <c16:uniqueId val="{0000000A-72D3-4BAC-BBAA-9A7291438FCA}"/>
            </c:ext>
          </c:extLst>
        </c:ser>
        <c:dLbls>
          <c:showLegendKey val="0"/>
          <c:showVal val="0"/>
          <c:showCatName val="0"/>
          <c:showSerName val="0"/>
          <c:showPercent val="0"/>
          <c:showBubbleSize val="0"/>
        </c:dLbls>
        <c:smooth val="0"/>
        <c:axId val="666953039"/>
        <c:axId val="666953519"/>
      </c:lineChart>
      <c:catAx>
        <c:axId val="66695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1" u="none" strike="noStrike" kern="1200" baseline="0">
                <a:solidFill>
                  <a:schemeClr val="accent6"/>
                </a:solidFill>
                <a:latin typeface="+mn-lt"/>
                <a:ea typeface="+mn-ea"/>
                <a:cs typeface="+mn-cs"/>
              </a:defRPr>
            </a:pPr>
            <a:endParaRPr lang="en-IL"/>
          </a:p>
        </c:txPr>
        <c:crossAx val="666953519"/>
        <c:crosses val="autoZero"/>
        <c:auto val="1"/>
        <c:lblAlgn val="ctr"/>
        <c:lblOffset val="100"/>
        <c:noMultiLvlLbl val="0"/>
      </c:catAx>
      <c:valAx>
        <c:axId val="666953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alpha val="40000"/>
                  </a:schemeClr>
                </a:solidFill>
                <a:latin typeface="+mn-lt"/>
                <a:ea typeface="+mn-ea"/>
                <a:cs typeface="+mn-cs"/>
              </a:defRPr>
            </a:pPr>
            <a:endParaRPr lang="en-IL"/>
          </a:p>
        </c:txPr>
        <c:crossAx val="666953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alpha val="5000"/>
      </a:schemeClr>
    </a:solidFill>
    <a:ln>
      <a:noFill/>
    </a:ln>
    <a:effectLst/>
  </c:spPr>
  <c:txPr>
    <a:bodyPr/>
    <a:lstStyle/>
    <a:p>
      <a:pPr rtl="0">
        <a:defRPr/>
      </a:pPr>
      <a:endParaRPr lang="en-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6">
                    <a:alpha val="80000"/>
                  </a:schemeClr>
                </a:solidFill>
                <a:latin typeface="+mn-lt"/>
                <a:ea typeface="+mn-ea"/>
                <a:cs typeface="+mn-cs"/>
              </a:defRPr>
            </a:pPr>
            <a:r>
              <a:rPr lang="en-US" sz="1400" dirty="0">
                <a:solidFill>
                  <a:schemeClr val="accent6">
                    <a:alpha val="80000"/>
                  </a:schemeClr>
                </a:solidFill>
              </a:rPr>
              <a:t>Percentage of employees who are High Risk</a:t>
            </a:r>
          </a:p>
        </c:rich>
      </c:tx>
      <c:layout>
        <c:manualLayout>
          <c:xMode val="edge"/>
          <c:yMode val="edge"/>
          <c:x val="5.5677987047022398E-2"/>
          <c:y val="2.30111718937560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6">
                  <a:alpha val="80000"/>
                </a:schemeClr>
              </a:solidFill>
              <a:latin typeface="+mn-lt"/>
              <a:ea typeface="+mn-ea"/>
              <a:cs typeface="+mn-cs"/>
            </a:defRPr>
          </a:pPr>
          <a:endParaRPr lang="en-IL"/>
        </a:p>
      </c:txPr>
    </c:title>
    <c:autoTitleDeleted val="0"/>
    <c:plotArea>
      <c:layout/>
      <c:lineChart>
        <c:grouping val="standard"/>
        <c:varyColors val="0"/>
        <c:ser>
          <c:idx val="0"/>
          <c:order val="0"/>
          <c:tx>
            <c:strRef>
              <c:f>Sheet1!$B$1</c:f>
              <c:strCache>
                <c:ptCount val="1"/>
                <c:pt idx="0">
                  <c:v>Percentage of employees who are High Risk</c:v>
                </c:pt>
              </c:strCache>
            </c:strRef>
          </c:tx>
          <c:spPr>
            <a:ln w="28575" cap="rnd">
              <a:solidFill>
                <a:srgbClr val="F8706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lumMod val="75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 yy</c:formatCode>
                <c:ptCount val="12"/>
                <c:pt idx="0">
                  <c:v>44075</c:v>
                </c:pt>
                <c:pt idx="1">
                  <c:v>44105</c:v>
                </c:pt>
                <c:pt idx="2">
                  <c:v>44136</c:v>
                </c:pt>
                <c:pt idx="3">
                  <c:v>44166</c:v>
                </c:pt>
                <c:pt idx="4">
                  <c:v>44197</c:v>
                </c:pt>
                <c:pt idx="5">
                  <c:v>44228</c:v>
                </c:pt>
                <c:pt idx="6">
                  <c:v>44256</c:v>
                </c:pt>
                <c:pt idx="7">
                  <c:v>44287</c:v>
                </c:pt>
                <c:pt idx="8">
                  <c:v>44317</c:v>
                </c:pt>
                <c:pt idx="9">
                  <c:v>44348</c:v>
                </c:pt>
                <c:pt idx="10">
                  <c:v>44378</c:v>
                </c:pt>
                <c:pt idx="11">
                  <c:v>44409</c:v>
                </c:pt>
              </c:numCache>
            </c:numRef>
          </c:cat>
          <c:val>
            <c:numRef>
              <c:f>Sheet1!$B$2:$B$13</c:f>
              <c:numCache>
                <c:formatCode>General</c:formatCode>
                <c:ptCount val="12"/>
                <c:pt idx="0">
                  <c:v>2.5000000000000001E-2</c:v>
                </c:pt>
                <c:pt idx="1">
                  <c:v>3.6999999999999998E-2</c:v>
                </c:pt>
                <c:pt idx="2">
                  <c:v>3.5000000000000003E-2</c:v>
                </c:pt>
                <c:pt idx="3">
                  <c:v>2.3E-2</c:v>
                </c:pt>
                <c:pt idx="4">
                  <c:v>4.1000000000000002E-2</c:v>
                </c:pt>
                <c:pt idx="5">
                  <c:v>0.02</c:v>
                </c:pt>
                <c:pt idx="6">
                  <c:v>3.4000000000000002E-2</c:v>
                </c:pt>
                <c:pt idx="7">
                  <c:v>1.7999999999999999E-2</c:v>
                </c:pt>
                <c:pt idx="8">
                  <c:v>2.1999999999999999E-2</c:v>
                </c:pt>
                <c:pt idx="9">
                  <c:v>7.0000000000000001E-3</c:v>
                </c:pt>
                <c:pt idx="10">
                  <c:v>8.0000000000000002E-3</c:v>
                </c:pt>
                <c:pt idx="11">
                  <c:v>0.01</c:v>
                </c:pt>
              </c:numCache>
            </c:numRef>
          </c:val>
          <c:smooth val="0"/>
          <c:extLst>
            <c:ext xmlns:c16="http://schemas.microsoft.com/office/drawing/2014/chart" uri="{C3380CC4-5D6E-409C-BE32-E72D297353CC}">
              <c16:uniqueId val="{00000000-AE9D-4720-BBA2-0553DE67348A}"/>
            </c:ext>
          </c:extLst>
        </c:ser>
        <c:dLbls>
          <c:showLegendKey val="0"/>
          <c:showVal val="0"/>
          <c:showCatName val="0"/>
          <c:showSerName val="0"/>
          <c:showPercent val="0"/>
          <c:showBubbleSize val="0"/>
        </c:dLbls>
        <c:smooth val="0"/>
        <c:axId val="408715391"/>
        <c:axId val="408718271"/>
      </c:lineChart>
      <c:dateAx>
        <c:axId val="408715391"/>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6">
                    <a:alpha val="40000"/>
                  </a:schemeClr>
                </a:solidFill>
                <a:latin typeface="+mn-lt"/>
                <a:ea typeface="+mn-ea"/>
                <a:cs typeface="+mn-cs"/>
              </a:defRPr>
            </a:pPr>
            <a:endParaRPr lang="en-IL"/>
          </a:p>
        </c:txPr>
        <c:crossAx val="408718271"/>
        <c:crosses val="autoZero"/>
        <c:auto val="1"/>
        <c:lblOffset val="100"/>
        <c:baseTimeUnit val="months"/>
      </c:dateAx>
      <c:valAx>
        <c:axId val="408718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alpha val="40000"/>
                  </a:schemeClr>
                </a:solidFill>
                <a:latin typeface="+mn-lt"/>
                <a:ea typeface="+mn-ea"/>
                <a:cs typeface="+mn-cs"/>
              </a:defRPr>
            </a:pPr>
            <a:endParaRPr lang="en-IL"/>
          </a:p>
        </c:txPr>
        <c:crossAx val="408715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6">
                    <a:alpha val="80000"/>
                  </a:schemeClr>
                </a:solidFill>
                <a:latin typeface="+mn-lt"/>
                <a:ea typeface="+mn-ea"/>
                <a:cs typeface="+mn-cs"/>
              </a:defRPr>
            </a:pPr>
            <a:r>
              <a:rPr lang="en-US" sz="1400" dirty="0">
                <a:solidFill>
                  <a:schemeClr val="accent6">
                    <a:alpha val="80000"/>
                  </a:schemeClr>
                </a:solidFill>
              </a:rPr>
              <a:t>Number of</a:t>
            </a:r>
            <a:r>
              <a:rPr lang="en-US" sz="1400" baseline="0" dirty="0">
                <a:solidFill>
                  <a:schemeClr val="accent6">
                    <a:alpha val="80000"/>
                  </a:schemeClr>
                </a:solidFill>
              </a:rPr>
              <a:t> e</a:t>
            </a:r>
            <a:r>
              <a:rPr lang="en-US" sz="1400" dirty="0">
                <a:solidFill>
                  <a:schemeClr val="accent6">
                    <a:alpha val="80000"/>
                  </a:schemeClr>
                </a:solidFill>
              </a:rPr>
              <a:t>mployees in your organization</a:t>
            </a:r>
          </a:p>
        </c:rich>
      </c:tx>
      <c:layout>
        <c:manualLayout>
          <c:xMode val="edge"/>
          <c:yMode val="edge"/>
          <c:x val="7.1628813976377978E-2"/>
          <c:y val="3.636575357763611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6">
                  <a:alpha val="80000"/>
                </a:schemeClr>
              </a:solidFill>
              <a:latin typeface="+mn-lt"/>
              <a:ea typeface="+mn-ea"/>
              <a:cs typeface="+mn-cs"/>
            </a:defRPr>
          </a:pPr>
          <a:endParaRPr lang="en-IL"/>
        </a:p>
      </c:txPr>
    </c:title>
    <c:autoTitleDeleted val="0"/>
    <c:plotArea>
      <c:layout/>
      <c:barChart>
        <c:barDir val="col"/>
        <c:grouping val="clustered"/>
        <c:varyColors val="0"/>
        <c:ser>
          <c:idx val="0"/>
          <c:order val="0"/>
          <c:tx>
            <c:strRef>
              <c:f>Sheet1!$B$1</c:f>
              <c:strCache>
                <c:ptCount val="1"/>
                <c:pt idx="0">
                  <c:v>Employees</c:v>
                </c:pt>
              </c:strCache>
            </c:strRef>
          </c:tx>
          <c:spPr>
            <a:solidFill>
              <a:schemeClr val="accent1">
                <a:alpha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lumMod val="75000"/>
                      </a:schemeClr>
                    </a:solidFill>
                    <a:latin typeface="+mn-lt"/>
                    <a:ea typeface="+mn-ea"/>
                    <a:cs typeface="+mn-cs"/>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 yy</c:formatCode>
                <c:ptCount val="12"/>
                <c:pt idx="0">
                  <c:v>44075</c:v>
                </c:pt>
                <c:pt idx="1">
                  <c:v>44105</c:v>
                </c:pt>
                <c:pt idx="2">
                  <c:v>44136</c:v>
                </c:pt>
                <c:pt idx="3">
                  <c:v>44166</c:v>
                </c:pt>
                <c:pt idx="4">
                  <c:v>44197</c:v>
                </c:pt>
                <c:pt idx="5">
                  <c:v>44228</c:v>
                </c:pt>
                <c:pt idx="6">
                  <c:v>44256</c:v>
                </c:pt>
                <c:pt idx="7">
                  <c:v>44287</c:v>
                </c:pt>
                <c:pt idx="8">
                  <c:v>44317</c:v>
                </c:pt>
                <c:pt idx="9">
                  <c:v>44348</c:v>
                </c:pt>
                <c:pt idx="10">
                  <c:v>44378</c:v>
                </c:pt>
                <c:pt idx="11">
                  <c:v>44409</c:v>
                </c:pt>
              </c:numCache>
            </c:numRef>
          </c:cat>
          <c:val>
            <c:numRef>
              <c:f>Sheet1!$B$2:$B$13</c:f>
              <c:numCache>
                <c:formatCode>#,##0</c:formatCode>
                <c:ptCount val="12"/>
                <c:pt idx="0">
                  <c:v>3840</c:v>
                </c:pt>
                <c:pt idx="1">
                  <c:v>4112</c:v>
                </c:pt>
                <c:pt idx="2">
                  <c:v>4112</c:v>
                </c:pt>
                <c:pt idx="3">
                  <c:v>4104</c:v>
                </c:pt>
                <c:pt idx="4">
                  <c:v>4304</c:v>
                </c:pt>
                <c:pt idx="5">
                  <c:v>4296</c:v>
                </c:pt>
                <c:pt idx="6">
                  <c:v>4448</c:v>
                </c:pt>
                <c:pt idx="7">
                  <c:v>4424</c:v>
                </c:pt>
                <c:pt idx="8">
                  <c:v>4312</c:v>
                </c:pt>
                <c:pt idx="9">
                  <c:v>4280</c:v>
                </c:pt>
                <c:pt idx="10">
                  <c:v>4208</c:v>
                </c:pt>
                <c:pt idx="11">
                  <c:v>4112</c:v>
                </c:pt>
              </c:numCache>
            </c:numRef>
          </c:val>
          <c:extLst>
            <c:ext xmlns:c16="http://schemas.microsoft.com/office/drawing/2014/chart" uri="{C3380CC4-5D6E-409C-BE32-E72D297353CC}">
              <c16:uniqueId val="{00000000-7B24-469B-B49F-412D80B7289B}"/>
            </c:ext>
          </c:extLst>
        </c:ser>
        <c:dLbls>
          <c:showLegendKey val="0"/>
          <c:showVal val="0"/>
          <c:showCatName val="0"/>
          <c:showSerName val="0"/>
          <c:showPercent val="0"/>
          <c:showBubbleSize val="0"/>
        </c:dLbls>
        <c:gapWidth val="219"/>
        <c:overlap val="-27"/>
        <c:axId val="305765167"/>
        <c:axId val="305764207"/>
      </c:barChart>
      <c:dateAx>
        <c:axId val="305765167"/>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6">
                    <a:alpha val="40000"/>
                  </a:schemeClr>
                </a:solidFill>
                <a:latin typeface="+mn-lt"/>
                <a:ea typeface="+mn-ea"/>
                <a:cs typeface="+mn-cs"/>
              </a:defRPr>
            </a:pPr>
            <a:endParaRPr lang="en-IL"/>
          </a:p>
        </c:txPr>
        <c:crossAx val="305764207"/>
        <c:crosses val="autoZero"/>
        <c:auto val="1"/>
        <c:lblOffset val="100"/>
        <c:baseTimeUnit val="months"/>
      </c:dateAx>
      <c:valAx>
        <c:axId val="3057642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alpha val="40000"/>
                  </a:schemeClr>
                </a:solidFill>
                <a:latin typeface="+mn-lt"/>
                <a:ea typeface="+mn-ea"/>
                <a:cs typeface="+mn-cs"/>
              </a:defRPr>
            </a:pPr>
            <a:endParaRPr lang="en-IL"/>
          </a:p>
        </c:txPr>
        <c:crossAx val="30576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Sheet1!$B$1</c:f>
              <c:strCache>
                <c:ptCount val="1"/>
                <c:pt idx="0">
                  <c:v>Click Rate</c:v>
                </c:pt>
              </c:strCache>
            </c:strRef>
          </c:tx>
          <c:spPr>
            <a:ln w="28575" cap="rnd">
              <a:solidFill>
                <a:schemeClr val="accent1"/>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lumMod val="75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 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Sheet1!$B$2:$B$13</c:f>
              <c:numCache>
                <c:formatCode>0.0%</c:formatCode>
                <c:ptCount val="12"/>
                <c:pt idx="0">
                  <c:v>0.16999027237354086</c:v>
                </c:pt>
                <c:pt idx="1">
                  <c:v>0.17315175097276264</c:v>
                </c:pt>
                <c:pt idx="2">
                  <c:v>0.18323586744639375</c:v>
                </c:pt>
                <c:pt idx="3">
                  <c:v>0.19516728624535315</c:v>
                </c:pt>
                <c:pt idx="4">
                  <c:v>0.19529795158286778</c:v>
                </c:pt>
                <c:pt idx="5">
                  <c:v>0.14748201438848921</c:v>
                </c:pt>
                <c:pt idx="6">
                  <c:v>0.13381555153707053</c:v>
                </c:pt>
                <c:pt idx="7">
                  <c:v>9.6474953617810763E-2</c:v>
                </c:pt>
                <c:pt idx="8">
                  <c:v>7.8504672897196259E-2</c:v>
                </c:pt>
                <c:pt idx="9">
                  <c:v>9.3155893536121678E-2</c:v>
                </c:pt>
                <c:pt idx="10">
                  <c:v>0.1245136186770428</c:v>
                </c:pt>
                <c:pt idx="11">
                  <c:v>9.4972067039106142E-2</c:v>
                </c:pt>
              </c:numCache>
            </c:numRef>
          </c:val>
          <c:smooth val="0"/>
          <c:extLst>
            <c:ext xmlns:c16="http://schemas.microsoft.com/office/drawing/2014/chart" uri="{C3380CC4-5D6E-409C-BE32-E72D297353CC}">
              <c16:uniqueId val="{00000000-D687-455C-9E80-0040E3F9FE38}"/>
            </c:ext>
          </c:extLst>
        </c:ser>
        <c:ser>
          <c:idx val="0"/>
          <c:order val="1"/>
          <c:tx>
            <c:strRef>
              <c:f>Sheet1!$C$1</c:f>
              <c:strCache>
                <c:ptCount val="1"/>
                <c:pt idx="0">
                  <c:v>Benchmark</c:v>
                </c:pt>
              </c:strCache>
            </c:strRef>
          </c:tx>
          <c:spPr>
            <a:ln w="28575" cap="rnd">
              <a:solidFill>
                <a:schemeClr val="bg2">
                  <a:lumMod val="50000"/>
                  <a:alpha val="40000"/>
                </a:schemeClr>
              </a:solidFill>
              <a:round/>
            </a:ln>
            <a:effectLst/>
          </c:spPr>
          <c:marker>
            <c:symbol val="none"/>
          </c:marker>
          <c:cat>
            <c:numRef>
              <c:f>Sheet1!$A$2:$A$13</c:f>
              <c:numCache>
                <c:formatCode>mmm\ 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Sheet1!$C$2:$C$13</c:f>
              <c:numCache>
                <c:formatCode>0.0%</c:formatCode>
                <c:ptCount val="12"/>
                <c:pt idx="0">
                  <c:v>0.12605150931677017</c:v>
                </c:pt>
                <c:pt idx="1">
                  <c:v>0.12804375781250002</c:v>
                </c:pt>
                <c:pt idx="2">
                  <c:v>0.11817497855750486</c:v>
                </c:pt>
                <c:pt idx="3">
                  <c:v>0.11868308364312269</c:v>
                </c:pt>
                <c:pt idx="4">
                  <c:v>0.10630036007462688</c:v>
                </c:pt>
                <c:pt idx="5">
                  <c:v>0.1028988429602888</c:v>
                </c:pt>
                <c:pt idx="6">
                  <c:v>9.0705774725274718E-2</c:v>
                </c:pt>
                <c:pt idx="7">
                  <c:v>8.7064061452513955E-2</c:v>
                </c:pt>
                <c:pt idx="8">
                  <c:v>9.209499806576403E-2</c:v>
                </c:pt>
                <c:pt idx="9">
                  <c:v>0.16099999999999998</c:v>
                </c:pt>
                <c:pt idx="10">
                  <c:v>0.17199999999999999</c:v>
                </c:pt>
                <c:pt idx="11">
                  <c:v>0.16900000000000001</c:v>
                </c:pt>
              </c:numCache>
            </c:numRef>
          </c:val>
          <c:smooth val="0"/>
          <c:extLst>
            <c:ext xmlns:c16="http://schemas.microsoft.com/office/drawing/2014/chart" uri="{C3380CC4-5D6E-409C-BE32-E72D297353CC}">
              <c16:uniqueId val="{00000000-AE9D-4720-BBA2-0553DE67348A}"/>
            </c:ext>
          </c:extLst>
        </c:ser>
        <c:dLbls>
          <c:showLegendKey val="0"/>
          <c:showVal val="0"/>
          <c:showCatName val="0"/>
          <c:showSerName val="0"/>
          <c:showPercent val="0"/>
          <c:showBubbleSize val="0"/>
        </c:dLbls>
        <c:smooth val="0"/>
        <c:axId val="408715391"/>
        <c:axId val="408718271"/>
      </c:lineChart>
      <c:dateAx>
        <c:axId val="408715391"/>
        <c:scaling>
          <c:orientation val="minMax"/>
        </c:scaling>
        <c:delete val="0"/>
        <c:axPos val="b"/>
        <c:numFmt formatCode="mmm\ yy"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IL"/>
          </a:p>
        </c:txPr>
        <c:crossAx val="408718271"/>
        <c:crosses val="autoZero"/>
        <c:auto val="1"/>
        <c:lblOffset val="100"/>
        <c:baseTimeUnit val="months"/>
      </c:dateAx>
      <c:valAx>
        <c:axId val="408718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197" b="0" i="0" u="none" strike="noStrike" kern="1200" baseline="0">
                <a:solidFill>
                  <a:schemeClr val="accent6">
                    <a:alpha val="40000"/>
                  </a:schemeClr>
                </a:solidFill>
                <a:latin typeface="+mn-lt"/>
                <a:ea typeface="+mn-ea"/>
                <a:cs typeface="+mn-cs"/>
              </a:defRPr>
            </a:pPr>
            <a:endParaRPr lang="en-IL"/>
          </a:p>
        </c:txPr>
        <c:crossAx val="408715391"/>
        <c:crosses val="autoZero"/>
        <c:crossBetween val="between"/>
      </c:valAx>
      <c:spPr>
        <a:noFill/>
        <a:ln>
          <a:noFill/>
        </a:ln>
        <a:effectLst/>
      </c:spPr>
    </c:plotArea>
    <c:legend>
      <c:legendPos val="t"/>
      <c:layout>
        <c:manualLayout>
          <c:xMode val="edge"/>
          <c:yMode val="edge"/>
          <c:x val="0.6843447966764058"/>
          <c:y val="1.3443727151618248E-2"/>
          <c:w val="0.29773997836553523"/>
          <c:h val="4.310143609704254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Low Risk</c:v>
                </c:pt>
              </c:strCache>
            </c:strRef>
          </c:tx>
          <c:spPr>
            <a:ln w="28575" cap="rnd">
              <a:solidFill>
                <a:srgbClr val="59B198"/>
              </a:solidFill>
              <a:round/>
            </a:ln>
            <a:effectLst/>
          </c:spPr>
          <c:marker>
            <c:symbol val="none"/>
          </c:marker>
          <c:cat>
            <c:strRef>
              <c:f>Sheet1!$A$2:$A$13</c:f>
              <c:strCache>
                <c:ptCount val="12"/>
                <c:pt idx="0">
                  <c:v>C-06</c:v>
                </c:pt>
                <c:pt idx="1">
                  <c:v>C-07</c:v>
                </c:pt>
                <c:pt idx="2">
                  <c:v>C-08</c:v>
                </c:pt>
                <c:pt idx="3">
                  <c:v>C-09</c:v>
                </c:pt>
                <c:pt idx="4">
                  <c:v>C-10</c:v>
                </c:pt>
                <c:pt idx="5">
                  <c:v>C-11</c:v>
                </c:pt>
                <c:pt idx="6">
                  <c:v>C-12</c:v>
                </c:pt>
                <c:pt idx="7">
                  <c:v>C-13</c:v>
                </c:pt>
                <c:pt idx="8">
                  <c:v>C-14</c:v>
                </c:pt>
                <c:pt idx="9">
                  <c:v>C-15</c:v>
                </c:pt>
                <c:pt idx="10">
                  <c:v>C-16</c:v>
                </c:pt>
                <c:pt idx="11">
                  <c:v>C-17</c:v>
                </c:pt>
              </c:strCache>
            </c:strRef>
          </c:cat>
          <c:val>
            <c:numRef>
              <c:f>Sheet1!$B$2:$B$13</c:f>
              <c:numCache>
                <c:formatCode>General</c:formatCode>
                <c:ptCount val="12"/>
                <c:pt idx="0">
                  <c:v>0.70799999999999996</c:v>
                </c:pt>
                <c:pt idx="1">
                  <c:v>0.61299999999999999</c:v>
                </c:pt>
                <c:pt idx="2">
                  <c:v>0.55100000000000005</c:v>
                </c:pt>
                <c:pt idx="3">
                  <c:v>0.52800000000000002</c:v>
                </c:pt>
                <c:pt idx="4">
                  <c:v>0.51700000000000002</c:v>
                </c:pt>
                <c:pt idx="5">
                  <c:v>0.48399999999999999</c:v>
                </c:pt>
                <c:pt idx="6">
                  <c:v>0.498</c:v>
                </c:pt>
                <c:pt idx="7">
                  <c:v>0.52800000000000002</c:v>
                </c:pt>
                <c:pt idx="8">
                  <c:v>0.57499999999999996</c:v>
                </c:pt>
                <c:pt idx="9">
                  <c:v>0.59599999999999997</c:v>
                </c:pt>
                <c:pt idx="10">
                  <c:v>0.63100000000000001</c:v>
                </c:pt>
                <c:pt idx="11">
                  <c:v>0.63200000000000001</c:v>
                </c:pt>
              </c:numCache>
            </c:numRef>
          </c:val>
          <c:smooth val="0"/>
          <c:extLst>
            <c:ext xmlns:c16="http://schemas.microsoft.com/office/drawing/2014/chart" uri="{C3380CC4-5D6E-409C-BE32-E72D297353CC}">
              <c16:uniqueId val="{00000000-FCFC-49D9-890E-20589AD2BEFD}"/>
            </c:ext>
          </c:extLst>
        </c:ser>
        <c:ser>
          <c:idx val="1"/>
          <c:order val="1"/>
          <c:tx>
            <c:strRef>
              <c:f>Sheet1!$C$1</c:f>
              <c:strCache>
                <c:ptCount val="1"/>
                <c:pt idx="0">
                  <c:v>Medium Risk</c:v>
                </c:pt>
              </c:strCache>
            </c:strRef>
          </c:tx>
          <c:spPr>
            <a:ln w="28575" cap="rnd">
              <a:solidFill>
                <a:srgbClr val="BBC5CA"/>
              </a:solidFill>
              <a:round/>
            </a:ln>
            <a:effectLst/>
          </c:spPr>
          <c:marker>
            <c:symbol val="none"/>
          </c:marker>
          <c:cat>
            <c:strRef>
              <c:f>Sheet1!$A$2:$A$13</c:f>
              <c:strCache>
                <c:ptCount val="12"/>
                <c:pt idx="0">
                  <c:v>C-06</c:v>
                </c:pt>
                <c:pt idx="1">
                  <c:v>C-07</c:v>
                </c:pt>
                <c:pt idx="2">
                  <c:v>C-08</c:v>
                </c:pt>
                <c:pt idx="3">
                  <c:v>C-09</c:v>
                </c:pt>
                <c:pt idx="4">
                  <c:v>C-10</c:v>
                </c:pt>
                <c:pt idx="5">
                  <c:v>C-11</c:v>
                </c:pt>
                <c:pt idx="6">
                  <c:v>C-12</c:v>
                </c:pt>
                <c:pt idx="7">
                  <c:v>C-13</c:v>
                </c:pt>
                <c:pt idx="8">
                  <c:v>C-14</c:v>
                </c:pt>
                <c:pt idx="9">
                  <c:v>C-15</c:v>
                </c:pt>
                <c:pt idx="10">
                  <c:v>C-16</c:v>
                </c:pt>
                <c:pt idx="11">
                  <c:v>C-17</c:v>
                </c:pt>
              </c:strCache>
            </c:strRef>
          </c:cat>
          <c:val>
            <c:numRef>
              <c:f>Sheet1!$C$2:$C$13</c:f>
              <c:numCache>
                <c:formatCode>General</c:formatCode>
                <c:ptCount val="12"/>
                <c:pt idx="0">
                  <c:v>0.26700000000000002</c:v>
                </c:pt>
                <c:pt idx="1">
                  <c:v>0.35</c:v>
                </c:pt>
                <c:pt idx="2">
                  <c:v>0.41399999999999998</c:v>
                </c:pt>
                <c:pt idx="3">
                  <c:v>0.44800000000000001</c:v>
                </c:pt>
                <c:pt idx="4">
                  <c:v>0.442</c:v>
                </c:pt>
                <c:pt idx="5">
                  <c:v>0.495</c:v>
                </c:pt>
                <c:pt idx="6">
                  <c:v>0.46800000000000003</c:v>
                </c:pt>
                <c:pt idx="7">
                  <c:v>0.45400000000000001</c:v>
                </c:pt>
                <c:pt idx="8">
                  <c:v>0.40300000000000002</c:v>
                </c:pt>
                <c:pt idx="9">
                  <c:v>0.39600000000000002</c:v>
                </c:pt>
                <c:pt idx="10">
                  <c:v>0.36099999999999999</c:v>
                </c:pt>
                <c:pt idx="11">
                  <c:v>0.35799999999999998</c:v>
                </c:pt>
              </c:numCache>
            </c:numRef>
          </c:val>
          <c:smooth val="0"/>
          <c:extLst>
            <c:ext xmlns:c16="http://schemas.microsoft.com/office/drawing/2014/chart" uri="{C3380CC4-5D6E-409C-BE32-E72D297353CC}">
              <c16:uniqueId val="{00000001-FCFC-49D9-890E-20589AD2BEFD}"/>
            </c:ext>
          </c:extLst>
        </c:ser>
        <c:ser>
          <c:idx val="2"/>
          <c:order val="2"/>
          <c:tx>
            <c:strRef>
              <c:f>Sheet1!$D$1</c:f>
              <c:strCache>
                <c:ptCount val="1"/>
                <c:pt idx="0">
                  <c:v>High Risk</c:v>
                </c:pt>
              </c:strCache>
            </c:strRef>
          </c:tx>
          <c:spPr>
            <a:ln w="28575" cap="rnd">
              <a:solidFill>
                <a:srgbClr val="F87060"/>
              </a:solidFill>
              <a:round/>
            </a:ln>
            <a:effectLst/>
          </c:spPr>
          <c:marker>
            <c:symbol val="none"/>
          </c:marker>
          <c:cat>
            <c:strRef>
              <c:f>Sheet1!$A$2:$A$13</c:f>
              <c:strCache>
                <c:ptCount val="12"/>
                <c:pt idx="0">
                  <c:v>C-06</c:v>
                </c:pt>
                <c:pt idx="1">
                  <c:v>C-07</c:v>
                </c:pt>
                <c:pt idx="2">
                  <c:v>C-08</c:v>
                </c:pt>
                <c:pt idx="3">
                  <c:v>C-09</c:v>
                </c:pt>
                <c:pt idx="4">
                  <c:v>C-10</c:v>
                </c:pt>
                <c:pt idx="5">
                  <c:v>C-11</c:v>
                </c:pt>
                <c:pt idx="6">
                  <c:v>C-12</c:v>
                </c:pt>
                <c:pt idx="7">
                  <c:v>C-13</c:v>
                </c:pt>
                <c:pt idx="8">
                  <c:v>C-14</c:v>
                </c:pt>
                <c:pt idx="9">
                  <c:v>C-15</c:v>
                </c:pt>
                <c:pt idx="10">
                  <c:v>C-16</c:v>
                </c:pt>
                <c:pt idx="11">
                  <c:v>C-17</c:v>
                </c:pt>
              </c:strCache>
            </c:strRef>
          </c:cat>
          <c:val>
            <c:numRef>
              <c:f>Sheet1!$D$2:$D$13</c:f>
              <c:numCache>
                <c:formatCode>General</c:formatCode>
                <c:ptCount val="12"/>
                <c:pt idx="0">
                  <c:v>2.5000000000000001E-2</c:v>
                </c:pt>
                <c:pt idx="1">
                  <c:v>3.6999999999999998E-2</c:v>
                </c:pt>
                <c:pt idx="2">
                  <c:v>3.5000000000000003E-2</c:v>
                </c:pt>
                <c:pt idx="3">
                  <c:v>2.3E-2</c:v>
                </c:pt>
                <c:pt idx="4">
                  <c:v>4.1000000000000002E-2</c:v>
                </c:pt>
                <c:pt idx="5">
                  <c:v>0.02</c:v>
                </c:pt>
                <c:pt idx="6">
                  <c:v>3.4000000000000002E-2</c:v>
                </c:pt>
                <c:pt idx="7">
                  <c:v>1.7999999999999999E-2</c:v>
                </c:pt>
                <c:pt idx="8">
                  <c:v>2.1999999999999999E-2</c:v>
                </c:pt>
                <c:pt idx="9">
                  <c:v>7.0000000000000001E-3</c:v>
                </c:pt>
                <c:pt idx="10">
                  <c:v>8.0000000000000002E-3</c:v>
                </c:pt>
                <c:pt idx="11">
                  <c:v>0.01</c:v>
                </c:pt>
              </c:numCache>
            </c:numRef>
          </c:val>
          <c:smooth val="0"/>
          <c:extLst>
            <c:ext xmlns:c16="http://schemas.microsoft.com/office/drawing/2014/chart" uri="{C3380CC4-5D6E-409C-BE32-E72D297353CC}">
              <c16:uniqueId val="{00000002-FCFC-49D9-890E-20589AD2BEFD}"/>
            </c:ext>
          </c:extLst>
        </c:ser>
        <c:dLbls>
          <c:showLegendKey val="0"/>
          <c:showVal val="0"/>
          <c:showCatName val="0"/>
          <c:showSerName val="0"/>
          <c:showPercent val="0"/>
          <c:showBubbleSize val="0"/>
        </c:dLbls>
        <c:smooth val="0"/>
        <c:axId val="407196240"/>
        <c:axId val="407194320"/>
      </c:lineChart>
      <c:catAx>
        <c:axId val="40719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crossAx val="407194320"/>
        <c:crosses val="autoZero"/>
        <c:auto val="1"/>
        <c:lblAlgn val="ctr"/>
        <c:lblOffset val="100"/>
        <c:noMultiLvlLbl val="0"/>
      </c:catAx>
      <c:valAx>
        <c:axId val="407194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crossAx val="407196240"/>
        <c:crosses val="autoZero"/>
        <c:crossBetween val="between"/>
        <c:majorUnit val="0.2"/>
      </c:valAx>
      <c:spPr>
        <a:noFill/>
        <a:ln>
          <a:noFill/>
        </a:ln>
        <a:effectLst/>
      </c:spPr>
    </c:plotArea>
    <c:legend>
      <c:legendPos val="t"/>
      <c:layout>
        <c:manualLayout>
          <c:xMode val="edge"/>
          <c:yMode val="edge"/>
          <c:x val="0.67779707277759615"/>
          <c:y val="1.925025073325266E-2"/>
          <c:w val="0.32040459755992962"/>
          <c:h val="6.1717516465027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600" b="0" i="0" u="none" strike="noStrike" kern="1200" spc="0" baseline="0">
                <a:solidFill>
                  <a:schemeClr val="accent6"/>
                </a:solidFill>
                <a:latin typeface="+mn-lt"/>
                <a:ea typeface="+mn-ea"/>
                <a:cs typeface="+mn-cs"/>
              </a:defRPr>
            </a:pPr>
            <a:r>
              <a:rPr lang="en-US" sz="1600" b="0" dirty="0">
                <a:solidFill>
                  <a:schemeClr val="accent6"/>
                </a:solidFill>
              </a:rPr>
              <a:t>Click rate by employee seniority group</a:t>
            </a:r>
          </a:p>
        </c:rich>
      </c:tx>
      <c:layout>
        <c:manualLayout>
          <c:xMode val="edge"/>
          <c:yMode val="edge"/>
          <c:x val="6.2678248018088703E-2"/>
          <c:y val="9.8702719842821748E-3"/>
        </c:manualLayout>
      </c:layout>
      <c:overlay val="0"/>
      <c:spPr>
        <a:noFill/>
        <a:ln>
          <a:noFill/>
        </a:ln>
        <a:effectLst/>
      </c:spPr>
      <c:txPr>
        <a:bodyPr rot="0" spcFirstLastPara="1" vertOverflow="ellipsis" vert="horz" wrap="square" anchor="t" anchorCtr="0"/>
        <a:lstStyle/>
        <a:p>
          <a:pPr>
            <a:defRPr sz="1600" b="0" i="0" u="none" strike="noStrike" kern="1200" spc="0" baseline="0">
              <a:solidFill>
                <a:schemeClr val="accent6"/>
              </a:solidFill>
              <a:latin typeface="+mn-lt"/>
              <a:ea typeface="+mn-ea"/>
              <a:cs typeface="+mn-cs"/>
            </a:defRPr>
          </a:pPr>
          <a:endParaRPr lang="en-IL"/>
        </a:p>
      </c:txPr>
    </c:title>
    <c:autoTitleDeleted val="0"/>
    <c:plotArea>
      <c:layout>
        <c:manualLayout>
          <c:layoutTarget val="inner"/>
          <c:xMode val="edge"/>
          <c:yMode val="edge"/>
          <c:x val="6.2005061300245946E-2"/>
          <c:y val="0.17312079684197426"/>
          <c:w val="0.92125811996285556"/>
          <c:h val="0.7301076375924872"/>
        </c:manualLayout>
      </c:layout>
      <c:lineChart>
        <c:grouping val="standard"/>
        <c:varyColors val="0"/>
        <c:ser>
          <c:idx val="1"/>
          <c:order val="0"/>
          <c:tx>
            <c:strRef>
              <c:f>Sheet1!$B$1</c:f>
              <c:strCache>
                <c:ptCount val="1"/>
                <c:pt idx="0">
                  <c:v>New employees</c:v>
                </c:pt>
              </c:strCache>
            </c:strRef>
          </c:tx>
          <c:spPr>
            <a:ln w="28575" cap="rnd">
              <a:solidFill>
                <a:schemeClr val="accent1"/>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lumMod val="75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 yy</c:formatCode>
                <c:ptCount val="12"/>
                <c:pt idx="0">
                  <c:v>44075</c:v>
                </c:pt>
                <c:pt idx="1">
                  <c:v>44105</c:v>
                </c:pt>
                <c:pt idx="2">
                  <c:v>44136</c:v>
                </c:pt>
                <c:pt idx="3">
                  <c:v>44166</c:v>
                </c:pt>
                <c:pt idx="4">
                  <c:v>44197</c:v>
                </c:pt>
                <c:pt idx="5">
                  <c:v>44228</c:v>
                </c:pt>
                <c:pt idx="6">
                  <c:v>44256</c:v>
                </c:pt>
                <c:pt idx="7">
                  <c:v>44287</c:v>
                </c:pt>
                <c:pt idx="8">
                  <c:v>44317</c:v>
                </c:pt>
                <c:pt idx="9">
                  <c:v>44348</c:v>
                </c:pt>
                <c:pt idx="10">
                  <c:v>44378</c:v>
                </c:pt>
                <c:pt idx="11">
                  <c:v>44409</c:v>
                </c:pt>
              </c:numCache>
            </c:numRef>
          </c:cat>
          <c:val>
            <c:numRef>
              <c:f>Sheet1!$B$2:$B$13</c:f>
              <c:numCache>
                <c:formatCode>General</c:formatCode>
                <c:ptCount val="12"/>
                <c:pt idx="0">
                  <c:v>0.3</c:v>
                </c:pt>
                <c:pt idx="1">
                  <c:v>0.36</c:v>
                </c:pt>
                <c:pt idx="2">
                  <c:v>0.31</c:v>
                </c:pt>
                <c:pt idx="3">
                  <c:v>0.28000000000000003</c:v>
                </c:pt>
                <c:pt idx="4">
                  <c:v>0.26</c:v>
                </c:pt>
                <c:pt idx="5">
                  <c:v>0.26</c:v>
                </c:pt>
                <c:pt idx="6">
                  <c:v>0.2</c:v>
                </c:pt>
                <c:pt idx="7">
                  <c:v>0.2</c:v>
                </c:pt>
                <c:pt idx="8">
                  <c:v>0.16</c:v>
                </c:pt>
                <c:pt idx="9">
                  <c:v>0.17</c:v>
                </c:pt>
                <c:pt idx="10">
                  <c:v>0.2</c:v>
                </c:pt>
                <c:pt idx="11">
                  <c:v>0.21</c:v>
                </c:pt>
              </c:numCache>
            </c:numRef>
          </c:val>
          <c:smooth val="0"/>
          <c:extLst>
            <c:ext xmlns:c16="http://schemas.microsoft.com/office/drawing/2014/chart" uri="{C3380CC4-5D6E-409C-BE32-E72D297353CC}">
              <c16:uniqueId val="{00000000-D687-455C-9E80-0040E3F9FE38}"/>
            </c:ext>
          </c:extLst>
        </c:ser>
        <c:ser>
          <c:idx val="0"/>
          <c:order val="1"/>
          <c:tx>
            <c:strRef>
              <c:f>Sheet1!$C$1</c:f>
              <c:strCache>
                <c:ptCount val="1"/>
                <c:pt idx="0">
                  <c:v>Veterans</c:v>
                </c:pt>
              </c:strCache>
            </c:strRef>
          </c:tx>
          <c:spPr>
            <a:ln w="28575" cap="rnd">
              <a:solidFill>
                <a:schemeClr val="bg2">
                  <a:lumMod val="50000"/>
                  <a:alpha val="40000"/>
                </a:schemeClr>
              </a:solidFill>
              <a:round/>
            </a:ln>
            <a:effectLst/>
          </c:spPr>
          <c:marker>
            <c:symbol val="none"/>
          </c:marker>
          <c:cat>
            <c:numRef>
              <c:f>Sheet1!$A$2:$A$13</c:f>
              <c:numCache>
                <c:formatCode>mmm\ yy</c:formatCode>
                <c:ptCount val="12"/>
                <c:pt idx="0">
                  <c:v>44075</c:v>
                </c:pt>
                <c:pt idx="1">
                  <c:v>44105</c:v>
                </c:pt>
                <c:pt idx="2">
                  <c:v>44136</c:v>
                </c:pt>
                <c:pt idx="3">
                  <c:v>44166</c:v>
                </c:pt>
                <c:pt idx="4">
                  <c:v>44197</c:v>
                </c:pt>
                <c:pt idx="5">
                  <c:v>44228</c:v>
                </c:pt>
                <c:pt idx="6">
                  <c:v>44256</c:v>
                </c:pt>
                <c:pt idx="7">
                  <c:v>44287</c:v>
                </c:pt>
                <c:pt idx="8">
                  <c:v>44317</c:v>
                </c:pt>
                <c:pt idx="9">
                  <c:v>44348</c:v>
                </c:pt>
                <c:pt idx="10">
                  <c:v>44378</c:v>
                </c:pt>
                <c:pt idx="11">
                  <c:v>44409</c:v>
                </c:pt>
              </c:numCache>
            </c:numRef>
          </c:cat>
          <c:val>
            <c:numRef>
              <c:f>Sheet1!$C$2:$C$13</c:f>
              <c:numCache>
                <c:formatCode>General</c:formatCode>
                <c:ptCount val="12"/>
                <c:pt idx="0">
                  <c:v>0.08</c:v>
                </c:pt>
                <c:pt idx="1">
                  <c:v>0.13</c:v>
                </c:pt>
                <c:pt idx="2">
                  <c:v>0.14000000000000001</c:v>
                </c:pt>
                <c:pt idx="3">
                  <c:v>0.1</c:v>
                </c:pt>
                <c:pt idx="4">
                  <c:v>7.0000000000000007E-2</c:v>
                </c:pt>
                <c:pt idx="5">
                  <c:v>0.12</c:v>
                </c:pt>
                <c:pt idx="6">
                  <c:v>0.13</c:v>
                </c:pt>
                <c:pt idx="7">
                  <c:v>0.12</c:v>
                </c:pt>
                <c:pt idx="8">
                  <c:v>0.09</c:v>
                </c:pt>
                <c:pt idx="9">
                  <c:v>0.1</c:v>
                </c:pt>
                <c:pt idx="10">
                  <c:v>0.08</c:v>
                </c:pt>
                <c:pt idx="11">
                  <c:v>0.09</c:v>
                </c:pt>
              </c:numCache>
            </c:numRef>
          </c:val>
          <c:smooth val="0"/>
          <c:extLst>
            <c:ext xmlns:c16="http://schemas.microsoft.com/office/drawing/2014/chart" uri="{C3380CC4-5D6E-409C-BE32-E72D297353CC}">
              <c16:uniqueId val="{00000000-AE9D-4720-BBA2-0553DE67348A}"/>
            </c:ext>
          </c:extLst>
        </c:ser>
        <c:dLbls>
          <c:showLegendKey val="0"/>
          <c:showVal val="0"/>
          <c:showCatName val="0"/>
          <c:showSerName val="0"/>
          <c:showPercent val="0"/>
          <c:showBubbleSize val="0"/>
        </c:dLbls>
        <c:smooth val="0"/>
        <c:axId val="408715391"/>
        <c:axId val="408718271"/>
      </c:lineChart>
      <c:dateAx>
        <c:axId val="408715391"/>
        <c:scaling>
          <c:orientation val="minMax"/>
        </c:scaling>
        <c:delete val="0"/>
        <c:axPos val="b"/>
        <c:numFmt formatCode="mmm\ yy"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900" b="0" i="0" u="none" strike="noStrike" kern="1200" baseline="0">
                <a:solidFill>
                  <a:schemeClr val="accent6">
                    <a:alpha val="40000"/>
                  </a:schemeClr>
                </a:solidFill>
                <a:latin typeface="+mn-lt"/>
                <a:ea typeface="+mn-ea"/>
                <a:cs typeface="+mn-cs"/>
              </a:defRPr>
            </a:pPr>
            <a:endParaRPr lang="en-IL"/>
          </a:p>
        </c:txPr>
        <c:crossAx val="408718271"/>
        <c:crosses val="autoZero"/>
        <c:auto val="1"/>
        <c:lblOffset val="100"/>
        <c:baseTimeUnit val="months"/>
      </c:dateAx>
      <c:valAx>
        <c:axId val="408718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197" b="0" i="0" u="none" strike="noStrike" kern="1200" baseline="0">
                <a:solidFill>
                  <a:schemeClr val="accent6">
                    <a:alpha val="40000"/>
                  </a:schemeClr>
                </a:solidFill>
                <a:latin typeface="+mn-lt"/>
                <a:ea typeface="+mn-ea"/>
                <a:cs typeface="+mn-cs"/>
              </a:defRPr>
            </a:pPr>
            <a:endParaRPr lang="en-IL"/>
          </a:p>
        </c:txPr>
        <c:crossAx val="408715391"/>
        <c:crosses val="autoZero"/>
        <c:crossBetween val="between"/>
        <c:majorUnit val="5.000000000000001E-2"/>
      </c:valAx>
      <c:spPr>
        <a:noFill/>
        <a:ln>
          <a:noFill/>
        </a:ln>
        <a:effectLst/>
      </c:spPr>
    </c:plotArea>
    <c:legend>
      <c:legendPos val="t"/>
      <c:layout>
        <c:manualLayout>
          <c:xMode val="edge"/>
          <c:yMode val="edge"/>
          <c:x val="0.57783776835068779"/>
          <c:y val="2.6699085717483282E-2"/>
          <c:w val="0.40881159361949815"/>
          <c:h val="9.4934141193074958E-2"/>
        </c:manualLayout>
      </c:layout>
      <c:overlay val="0"/>
      <c:spPr>
        <a:noFill/>
        <a:ln>
          <a:noFill/>
        </a:ln>
        <a:effectLst/>
      </c:spPr>
      <c:txPr>
        <a:bodyPr rot="0" spcFirstLastPara="1" vertOverflow="ellipsis" vert="horz" wrap="square" anchor="t" anchorCtr="0"/>
        <a:lstStyle/>
        <a:p>
          <a:pPr>
            <a:defRPr sz="1197"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0" i="0" u="none" strike="noStrike" kern="1200" spc="0" baseline="0" dirty="0" smtClean="0">
                <a:solidFill>
                  <a:schemeClr val="accent6"/>
                </a:solidFill>
                <a:latin typeface="+mn-lt"/>
                <a:ea typeface="+mn-ea"/>
                <a:cs typeface="+mn-cs"/>
              </a:defRPr>
            </a:pPr>
            <a:r>
              <a:rPr lang="en-US" sz="1600" b="0" i="0" u="none" strike="noStrike" kern="1200" spc="0" baseline="0" dirty="0">
                <a:solidFill>
                  <a:schemeClr val="accent6"/>
                </a:solidFill>
                <a:latin typeface="+mn-lt"/>
                <a:ea typeface="+mn-ea"/>
                <a:cs typeface="+mn-cs"/>
              </a:rPr>
              <a:t>Number of employees by seniority group</a:t>
            </a:r>
          </a:p>
        </c:rich>
      </c:tx>
      <c:layout>
        <c:manualLayout>
          <c:xMode val="edge"/>
          <c:yMode val="edge"/>
          <c:x val="6.441279105082183E-2"/>
          <c:y val="3.0985431482319296E-2"/>
        </c:manualLayout>
      </c:layout>
      <c:overlay val="0"/>
      <c:spPr>
        <a:noFill/>
        <a:ln>
          <a:noFill/>
        </a:ln>
        <a:effectLst/>
      </c:spPr>
      <c:txPr>
        <a:bodyPr rot="0" spcFirstLastPara="1" vertOverflow="ellipsis" vert="horz" wrap="square" anchor="ctr" anchorCtr="1"/>
        <a:lstStyle/>
        <a:p>
          <a:pPr algn="ctr" rtl="0">
            <a:defRPr lang="en-US" sz="1600" b="0" i="0" u="none" strike="noStrike" kern="1200" spc="0" baseline="0" dirty="0" smtClean="0">
              <a:solidFill>
                <a:schemeClr val="accent6"/>
              </a:solidFill>
              <a:latin typeface="+mn-lt"/>
              <a:ea typeface="+mn-ea"/>
              <a:cs typeface="+mn-cs"/>
            </a:defRPr>
          </a:pPr>
          <a:endParaRPr lang="en-IL"/>
        </a:p>
      </c:txPr>
    </c:title>
    <c:autoTitleDeleted val="0"/>
    <c:plotArea>
      <c:layout/>
      <c:lineChart>
        <c:grouping val="standard"/>
        <c:varyColors val="0"/>
        <c:ser>
          <c:idx val="1"/>
          <c:order val="0"/>
          <c:tx>
            <c:strRef>
              <c:f>Sheet1!$B$1</c:f>
              <c:strCache>
                <c:ptCount val="1"/>
                <c:pt idx="0">
                  <c:v>New employees</c:v>
                </c:pt>
              </c:strCache>
            </c:strRef>
          </c:tx>
          <c:spPr>
            <a:ln w="28575" cap="rnd">
              <a:solidFill>
                <a:schemeClr val="accent1"/>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lumMod val="75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 yy</c:formatCode>
                <c:ptCount val="12"/>
                <c:pt idx="0">
                  <c:v>44075</c:v>
                </c:pt>
                <c:pt idx="1">
                  <c:v>44105</c:v>
                </c:pt>
                <c:pt idx="2">
                  <c:v>44136</c:v>
                </c:pt>
                <c:pt idx="3">
                  <c:v>44166</c:v>
                </c:pt>
                <c:pt idx="4">
                  <c:v>44197</c:v>
                </c:pt>
                <c:pt idx="5">
                  <c:v>44228</c:v>
                </c:pt>
                <c:pt idx="6">
                  <c:v>44256</c:v>
                </c:pt>
                <c:pt idx="7">
                  <c:v>44287</c:v>
                </c:pt>
                <c:pt idx="8">
                  <c:v>44317</c:v>
                </c:pt>
                <c:pt idx="9">
                  <c:v>44348</c:v>
                </c:pt>
                <c:pt idx="10">
                  <c:v>44378</c:v>
                </c:pt>
                <c:pt idx="11">
                  <c:v>44409</c:v>
                </c:pt>
              </c:numCache>
            </c:numRef>
          </c:cat>
          <c:val>
            <c:numRef>
              <c:f>Sheet1!$B$2:$B$13</c:f>
              <c:numCache>
                <c:formatCode>General</c:formatCode>
                <c:ptCount val="12"/>
                <c:pt idx="0">
                  <c:v>720</c:v>
                </c:pt>
                <c:pt idx="1">
                  <c:v>540</c:v>
                </c:pt>
                <c:pt idx="2">
                  <c:v>350</c:v>
                </c:pt>
                <c:pt idx="3">
                  <c:v>410</c:v>
                </c:pt>
                <c:pt idx="4">
                  <c:v>320</c:v>
                </c:pt>
                <c:pt idx="5">
                  <c:v>240</c:v>
                </c:pt>
                <c:pt idx="6">
                  <c:v>190</c:v>
                </c:pt>
                <c:pt idx="7">
                  <c:v>310</c:v>
                </c:pt>
                <c:pt idx="8">
                  <c:v>290</c:v>
                </c:pt>
                <c:pt idx="9">
                  <c:v>220</c:v>
                </c:pt>
                <c:pt idx="10">
                  <c:v>170</c:v>
                </c:pt>
                <c:pt idx="11">
                  <c:v>250</c:v>
                </c:pt>
              </c:numCache>
            </c:numRef>
          </c:val>
          <c:smooth val="0"/>
          <c:extLst>
            <c:ext xmlns:c16="http://schemas.microsoft.com/office/drawing/2014/chart" uri="{C3380CC4-5D6E-409C-BE32-E72D297353CC}">
              <c16:uniqueId val="{00000000-D687-455C-9E80-0040E3F9FE38}"/>
            </c:ext>
          </c:extLst>
        </c:ser>
        <c:ser>
          <c:idx val="0"/>
          <c:order val="1"/>
          <c:tx>
            <c:strRef>
              <c:f>Sheet1!$C$1</c:f>
              <c:strCache>
                <c:ptCount val="1"/>
                <c:pt idx="0">
                  <c:v>Veterans</c:v>
                </c:pt>
              </c:strCache>
            </c:strRef>
          </c:tx>
          <c:spPr>
            <a:ln w="28575" cap="rnd">
              <a:solidFill>
                <a:schemeClr val="bg2">
                  <a:lumMod val="50000"/>
                  <a:alpha val="40000"/>
                </a:schemeClr>
              </a:solidFill>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accent6">
                        <a:lumMod val="75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 yy</c:formatCode>
                <c:ptCount val="12"/>
                <c:pt idx="0">
                  <c:v>44075</c:v>
                </c:pt>
                <c:pt idx="1">
                  <c:v>44105</c:v>
                </c:pt>
                <c:pt idx="2">
                  <c:v>44136</c:v>
                </c:pt>
                <c:pt idx="3">
                  <c:v>44166</c:v>
                </c:pt>
                <c:pt idx="4">
                  <c:v>44197</c:v>
                </c:pt>
                <c:pt idx="5">
                  <c:v>44228</c:v>
                </c:pt>
                <c:pt idx="6">
                  <c:v>44256</c:v>
                </c:pt>
                <c:pt idx="7">
                  <c:v>44287</c:v>
                </c:pt>
                <c:pt idx="8">
                  <c:v>44317</c:v>
                </c:pt>
                <c:pt idx="9">
                  <c:v>44348</c:v>
                </c:pt>
                <c:pt idx="10">
                  <c:v>44378</c:v>
                </c:pt>
                <c:pt idx="11">
                  <c:v>44409</c:v>
                </c:pt>
              </c:numCache>
            </c:numRef>
          </c:cat>
          <c:val>
            <c:numRef>
              <c:f>Sheet1!$C$2:$C$13</c:f>
              <c:numCache>
                <c:formatCode>General</c:formatCode>
                <c:ptCount val="12"/>
                <c:pt idx="0">
                  <c:v>0</c:v>
                </c:pt>
                <c:pt idx="1">
                  <c:v>3990</c:v>
                </c:pt>
                <c:pt idx="2">
                  <c:v>3875</c:v>
                </c:pt>
                <c:pt idx="3">
                  <c:v>3940</c:v>
                </c:pt>
                <c:pt idx="4">
                  <c:v>3935</c:v>
                </c:pt>
                <c:pt idx="5">
                  <c:v>3946</c:v>
                </c:pt>
                <c:pt idx="6">
                  <c:v>3920</c:v>
                </c:pt>
                <c:pt idx="7">
                  <c:v>4103</c:v>
                </c:pt>
                <c:pt idx="8">
                  <c:v>4070</c:v>
                </c:pt>
                <c:pt idx="9">
                  <c:v>4098</c:v>
                </c:pt>
                <c:pt idx="10">
                  <c:v>4160</c:v>
                </c:pt>
                <c:pt idx="11">
                  <c:v>4254</c:v>
                </c:pt>
              </c:numCache>
            </c:numRef>
          </c:val>
          <c:smooth val="0"/>
          <c:extLst>
            <c:ext xmlns:c16="http://schemas.microsoft.com/office/drawing/2014/chart" uri="{C3380CC4-5D6E-409C-BE32-E72D297353CC}">
              <c16:uniqueId val="{00000000-AE9D-4720-BBA2-0553DE67348A}"/>
            </c:ext>
          </c:extLst>
        </c:ser>
        <c:dLbls>
          <c:showLegendKey val="0"/>
          <c:showVal val="0"/>
          <c:showCatName val="0"/>
          <c:showSerName val="0"/>
          <c:showPercent val="0"/>
          <c:showBubbleSize val="0"/>
        </c:dLbls>
        <c:smooth val="0"/>
        <c:axId val="408715391"/>
        <c:axId val="408718271"/>
      </c:lineChart>
      <c:dateAx>
        <c:axId val="408715391"/>
        <c:scaling>
          <c:orientation val="minMax"/>
        </c:scaling>
        <c:delete val="0"/>
        <c:axPos val="b"/>
        <c:numFmt formatCode="mmm\ yy"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900" b="0" i="0" u="none" strike="noStrike" kern="1200" baseline="0">
                <a:solidFill>
                  <a:schemeClr val="accent6">
                    <a:alpha val="40000"/>
                  </a:schemeClr>
                </a:solidFill>
                <a:latin typeface="+mn-lt"/>
                <a:ea typeface="+mn-ea"/>
                <a:cs typeface="+mn-cs"/>
              </a:defRPr>
            </a:pPr>
            <a:endParaRPr lang="en-IL"/>
          </a:p>
        </c:txPr>
        <c:crossAx val="408718271"/>
        <c:crosses val="autoZero"/>
        <c:auto val="1"/>
        <c:lblOffset val="100"/>
        <c:baseTimeUnit val="months"/>
      </c:dateAx>
      <c:valAx>
        <c:axId val="408718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197" b="0" i="0" u="none" strike="noStrike" kern="1200" baseline="0">
                <a:solidFill>
                  <a:schemeClr val="accent6">
                    <a:alpha val="40000"/>
                  </a:schemeClr>
                </a:solidFill>
                <a:latin typeface="+mn-lt"/>
                <a:ea typeface="+mn-ea"/>
                <a:cs typeface="+mn-cs"/>
              </a:defRPr>
            </a:pPr>
            <a:endParaRPr lang="en-IL"/>
          </a:p>
        </c:txPr>
        <c:crossAx val="408715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Simulation</c:v>
                </c:pt>
              </c:strCache>
            </c:strRef>
          </c:tx>
          <c:spPr>
            <a:ln w="28575" cap="rnd">
              <a:solidFill>
                <a:schemeClr val="accent1"/>
              </a:solidFill>
              <a:round/>
            </a:ln>
            <a:effectLst/>
          </c:spPr>
          <c:marker>
            <c:symbol val="none"/>
          </c:marker>
          <c:cat>
            <c:numRef>
              <c:f>Sheet1!$A$2:$A$13</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Sheet1!$B$2:$B$13</c:f>
              <c:numCache>
                <c:formatCode>General</c:formatCode>
                <c:ptCount val="12"/>
                <c:pt idx="0">
                  <c:v>280</c:v>
                </c:pt>
                <c:pt idx="1">
                  <c:v>490</c:v>
                </c:pt>
                <c:pt idx="2">
                  <c:v>360</c:v>
                </c:pt>
                <c:pt idx="3">
                  <c:v>500</c:v>
                </c:pt>
                <c:pt idx="4">
                  <c:v>520</c:v>
                </c:pt>
                <c:pt idx="5">
                  <c:v>770</c:v>
                </c:pt>
                <c:pt idx="6">
                  <c:v>700</c:v>
                </c:pt>
                <c:pt idx="7">
                  <c:v>910</c:v>
                </c:pt>
                <c:pt idx="8">
                  <c:v>870</c:v>
                </c:pt>
                <c:pt idx="9">
                  <c:v>1100</c:v>
                </c:pt>
                <c:pt idx="10">
                  <c:v>990</c:v>
                </c:pt>
                <c:pt idx="11">
                  <c:v>1130</c:v>
                </c:pt>
              </c:numCache>
            </c:numRef>
          </c:val>
          <c:smooth val="0"/>
          <c:extLst>
            <c:ext xmlns:c16="http://schemas.microsoft.com/office/drawing/2014/chart" uri="{C3380CC4-5D6E-409C-BE32-E72D297353CC}">
              <c16:uniqueId val="{00000000-DF8E-4A6A-8C77-15DFF15625CF}"/>
            </c:ext>
          </c:extLst>
        </c:ser>
        <c:ser>
          <c:idx val="1"/>
          <c:order val="1"/>
          <c:tx>
            <c:strRef>
              <c:f>Sheet1!$C$1</c:f>
              <c:strCache>
                <c:ptCount val="1"/>
                <c:pt idx="0">
                  <c:v>Unverified</c:v>
                </c:pt>
              </c:strCache>
            </c:strRef>
          </c:tx>
          <c:spPr>
            <a:ln w="28575" cap="rnd">
              <a:solidFill>
                <a:srgbClr val="BBC5CA"/>
              </a:solidFill>
              <a:round/>
            </a:ln>
            <a:effectLst/>
          </c:spPr>
          <c:marker>
            <c:symbol val="none"/>
          </c:marker>
          <c:cat>
            <c:numRef>
              <c:f>Sheet1!$A$2:$A$13</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Sheet1!$C$2:$C$13</c:f>
              <c:numCache>
                <c:formatCode>General</c:formatCode>
                <c:ptCount val="12"/>
                <c:pt idx="0">
                  <c:v>630</c:v>
                </c:pt>
                <c:pt idx="1">
                  <c:v>710</c:v>
                </c:pt>
                <c:pt idx="2">
                  <c:v>900</c:v>
                </c:pt>
                <c:pt idx="3">
                  <c:v>1310</c:v>
                </c:pt>
                <c:pt idx="4">
                  <c:v>1560</c:v>
                </c:pt>
                <c:pt idx="5">
                  <c:v>2150</c:v>
                </c:pt>
                <c:pt idx="6">
                  <c:v>2200</c:v>
                </c:pt>
                <c:pt idx="7">
                  <c:v>2350</c:v>
                </c:pt>
                <c:pt idx="8">
                  <c:v>2100</c:v>
                </c:pt>
                <c:pt idx="9">
                  <c:v>2560</c:v>
                </c:pt>
                <c:pt idx="10">
                  <c:v>2700</c:v>
                </c:pt>
                <c:pt idx="11">
                  <c:v>3000</c:v>
                </c:pt>
              </c:numCache>
            </c:numRef>
          </c:val>
          <c:smooth val="0"/>
          <c:extLst>
            <c:ext xmlns:c16="http://schemas.microsoft.com/office/drawing/2014/chart" uri="{C3380CC4-5D6E-409C-BE32-E72D297353CC}">
              <c16:uniqueId val="{00000001-DF8E-4A6A-8C77-15DFF15625CF}"/>
            </c:ext>
          </c:extLst>
        </c:ser>
        <c:ser>
          <c:idx val="2"/>
          <c:order val="2"/>
          <c:tx>
            <c:strRef>
              <c:f>Sheet1!$D$1</c:f>
              <c:strCache>
                <c:ptCount val="1"/>
                <c:pt idx="0">
                  <c:v>Malicious</c:v>
                </c:pt>
              </c:strCache>
            </c:strRef>
          </c:tx>
          <c:spPr>
            <a:ln w="28575" cap="rnd">
              <a:solidFill>
                <a:schemeClr val="accent2"/>
              </a:solidFill>
              <a:round/>
            </a:ln>
            <a:effectLst/>
          </c:spPr>
          <c:marker>
            <c:symbol val="none"/>
          </c:marker>
          <c:cat>
            <c:numRef>
              <c:f>Sheet1!$A$2:$A$13</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Sheet1!$D$2:$D$13</c:f>
              <c:numCache>
                <c:formatCode>General</c:formatCode>
                <c:ptCount val="12"/>
                <c:pt idx="0">
                  <c:v>15</c:v>
                </c:pt>
                <c:pt idx="1">
                  <c:v>20</c:v>
                </c:pt>
                <c:pt idx="2">
                  <c:v>19</c:v>
                </c:pt>
                <c:pt idx="3">
                  <c:v>21</c:v>
                </c:pt>
                <c:pt idx="4">
                  <c:v>23</c:v>
                </c:pt>
                <c:pt idx="5">
                  <c:v>25</c:v>
                </c:pt>
                <c:pt idx="6">
                  <c:v>27</c:v>
                </c:pt>
                <c:pt idx="7">
                  <c:v>29</c:v>
                </c:pt>
                <c:pt idx="8">
                  <c:v>31</c:v>
                </c:pt>
                <c:pt idx="9">
                  <c:v>33</c:v>
                </c:pt>
                <c:pt idx="10">
                  <c:v>35</c:v>
                </c:pt>
                <c:pt idx="11">
                  <c:v>50</c:v>
                </c:pt>
              </c:numCache>
            </c:numRef>
          </c:val>
          <c:smooth val="0"/>
          <c:extLst>
            <c:ext xmlns:c16="http://schemas.microsoft.com/office/drawing/2014/chart" uri="{C3380CC4-5D6E-409C-BE32-E72D297353CC}">
              <c16:uniqueId val="{00000002-DF8E-4A6A-8C77-15DFF15625CF}"/>
            </c:ext>
          </c:extLst>
        </c:ser>
        <c:dLbls>
          <c:showLegendKey val="0"/>
          <c:showVal val="0"/>
          <c:showCatName val="0"/>
          <c:showSerName val="0"/>
          <c:showPercent val="0"/>
          <c:showBubbleSize val="0"/>
        </c:dLbls>
        <c:smooth val="0"/>
        <c:axId val="407196240"/>
        <c:axId val="407194320"/>
      </c:lineChart>
      <c:dateAx>
        <c:axId val="40719624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crossAx val="407194320"/>
        <c:crosses val="autoZero"/>
        <c:auto val="1"/>
        <c:lblOffset val="100"/>
        <c:baseTimeUnit val="months"/>
      </c:dateAx>
      <c:valAx>
        <c:axId val="407194320"/>
        <c:scaling>
          <c:logBase val="5"/>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solidFill>
                      <a:schemeClr val="accent6"/>
                    </a:solidFill>
                  </a:rPr>
                  <a:t>Emails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crossAx val="407196240"/>
        <c:crosses val="autoZero"/>
        <c:crossBetween val="between"/>
      </c:valAx>
      <c:spPr>
        <a:noFill/>
        <a:ln>
          <a:noFill/>
        </a:ln>
        <a:effectLst/>
      </c:spPr>
    </c:plotArea>
    <c:legend>
      <c:legendPos val="t"/>
      <c:layout>
        <c:manualLayout>
          <c:xMode val="edge"/>
          <c:yMode val="edge"/>
          <c:x val="0.67779707277759615"/>
          <c:y val="1.925025073325266E-2"/>
          <c:w val="0.32040459755992962"/>
          <c:h val="6.1717516465027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schemeClr val="accent6">
                    <a:alpha val="80000"/>
                  </a:schemeClr>
                </a:solidFill>
                <a:latin typeface="+mn-lt"/>
                <a:ea typeface="+mn-ea"/>
                <a:cs typeface="+mn-cs"/>
              </a:rPr>
              <a:t>Employees who reported an email (Accumulated)</a:t>
            </a:r>
          </a:p>
        </c:rich>
      </c:tx>
      <c:layout>
        <c:manualLayout>
          <c:xMode val="edge"/>
          <c:yMode val="edge"/>
          <c:x val="6.5769084799618266E-2"/>
          <c:y val="1.3958436830929259E-2"/>
        </c:manualLayout>
      </c:layout>
      <c:overlay val="1"/>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IL"/>
        </a:p>
      </c:txPr>
    </c:title>
    <c:autoTitleDeleted val="0"/>
    <c:plotArea>
      <c:layout/>
      <c:lineChart>
        <c:grouping val="standard"/>
        <c:varyColors val="0"/>
        <c:ser>
          <c:idx val="0"/>
          <c:order val="0"/>
          <c:tx>
            <c:strRef>
              <c:f>Sheet1!$B$1</c:f>
              <c:strCache>
                <c:ptCount val="1"/>
                <c:pt idx="0">
                  <c:v>Employees Percentage</c:v>
                </c:pt>
              </c:strCache>
            </c:strRef>
          </c:tx>
          <c:spPr>
            <a:ln w="28575" cap="rnd">
              <a:solidFill>
                <a:schemeClr val="accent1"/>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lumMod val="75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 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Sheet1!$B$2:$B$13</c:f>
              <c:numCache>
                <c:formatCode>General</c:formatCode>
                <c:ptCount val="12"/>
                <c:pt idx="0">
                  <c:v>0.14000000000000001</c:v>
                </c:pt>
                <c:pt idx="1">
                  <c:v>0.16</c:v>
                </c:pt>
                <c:pt idx="2">
                  <c:v>0.2</c:v>
                </c:pt>
                <c:pt idx="3">
                  <c:v>0.23</c:v>
                </c:pt>
                <c:pt idx="4">
                  <c:v>0.26</c:v>
                </c:pt>
                <c:pt idx="5">
                  <c:v>0.3</c:v>
                </c:pt>
                <c:pt idx="6">
                  <c:v>0.33</c:v>
                </c:pt>
                <c:pt idx="7">
                  <c:v>0.36</c:v>
                </c:pt>
                <c:pt idx="8">
                  <c:v>0.38</c:v>
                </c:pt>
                <c:pt idx="9">
                  <c:v>0.4</c:v>
                </c:pt>
                <c:pt idx="10">
                  <c:v>0.45</c:v>
                </c:pt>
                <c:pt idx="11">
                  <c:v>0.52</c:v>
                </c:pt>
              </c:numCache>
            </c:numRef>
          </c:val>
          <c:smooth val="0"/>
          <c:extLst>
            <c:ext xmlns:c16="http://schemas.microsoft.com/office/drawing/2014/chart" uri="{C3380CC4-5D6E-409C-BE32-E72D297353CC}">
              <c16:uniqueId val="{00000000-AE9D-4720-BBA2-0553DE67348A}"/>
            </c:ext>
          </c:extLst>
        </c:ser>
        <c:dLbls>
          <c:showLegendKey val="0"/>
          <c:showVal val="0"/>
          <c:showCatName val="0"/>
          <c:showSerName val="0"/>
          <c:showPercent val="0"/>
          <c:showBubbleSize val="0"/>
        </c:dLbls>
        <c:smooth val="0"/>
        <c:axId val="408715391"/>
        <c:axId val="408718271"/>
      </c:lineChart>
      <c:dateAx>
        <c:axId val="408715391"/>
        <c:scaling>
          <c:orientation val="minMax"/>
        </c:scaling>
        <c:delete val="0"/>
        <c:axPos val="b"/>
        <c:numFmt formatCode="mmm\ yy"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IL"/>
          </a:p>
        </c:txPr>
        <c:crossAx val="408718271"/>
        <c:crosses val="autoZero"/>
        <c:auto val="1"/>
        <c:lblOffset val="100"/>
        <c:baseTimeUnit val="months"/>
      </c:dateAx>
      <c:valAx>
        <c:axId val="408718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crossAx val="408715391"/>
        <c:crosses val="autoZero"/>
        <c:crossBetween val="between"/>
      </c:valAx>
      <c:spPr>
        <a:noFill/>
        <a:ln>
          <a:noFill/>
        </a:ln>
        <a:effectLst/>
      </c:spPr>
    </c:plotArea>
    <c:legend>
      <c:legendPos val="t"/>
      <c:layout>
        <c:manualLayout>
          <c:xMode val="edge"/>
          <c:yMode val="edge"/>
          <c:x val="0.7199396299154095"/>
          <c:y val="1.3958436830929259E-2"/>
          <c:w val="0.26628354658946707"/>
          <c:h val="4.475162775157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Low Risk</c:v>
                </c:pt>
              </c:strCache>
            </c:strRef>
          </c:tx>
          <c:spPr>
            <a:ln w="28575" cap="rnd">
              <a:solidFill>
                <a:srgbClr val="59B198"/>
              </a:solidFill>
              <a:round/>
            </a:ln>
            <a:effectLst/>
          </c:spPr>
          <c:marker>
            <c:symbol val="none"/>
          </c:marker>
          <c:cat>
            <c:numRef>
              <c:f>Sheet1!$A$2:$A$13</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Sheet1!$B$2:$B$13</c:f>
              <c:numCache>
                <c:formatCode>General</c:formatCode>
                <c:ptCount val="12"/>
                <c:pt idx="0">
                  <c:v>0.13</c:v>
                </c:pt>
                <c:pt idx="1">
                  <c:v>0.15</c:v>
                </c:pt>
                <c:pt idx="2">
                  <c:v>0.16</c:v>
                </c:pt>
                <c:pt idx="3">
                  <c:v>0.17</c:v>
                </c:pt>
                <c:pt idx="4">
                  <c:v>0.18</c:v>
                </c:pt>
                <c:pt idx="5">
                  <c:v>0.17</c:v>
                </c:pt>
                <c:pt idx="6">
                  <c:v>0.17</c:v>
                </c:pt>
                <c:pt idx="7">
                  <c:v>0.18</c:v>
                </c:pt>
                <c:pt idx="8">
                  <c:v>0.18</c:v>
                </c:pt>
                <c:pt idx="9">
                  <c:v>0.19</c:v>
                </c:pt>
                <c:pt idx="10">
                  <c:v>0.19</c:v>
                </c:pt>
                <c:pt idx="11">
                  <c:v>0.2</c:v>
                </c:pt>
              </c:numCache>
            </c:numRef>
          </c:val>
          <c:smooth val="0"/>
          <c:extLst>
            <c:ext xmlns:c16="http://schemas.microsoft.com/office/drawing/2014/chart" uri="{C3380CC4-5D6E-409C-BE32-E72D297353CC}">
              <c16:uniqueId val="{00000000-DF8E-4A6A-8C77-15DFF15625CF}"/>
            </c:ext>
          </c:extLst>
        </c:ser>
        <c:ser>
          <c:idx val="1"/>
          <c:order val="1"/>
          <c:tx>
            <c:strRef>
              <c:f>Sheet1!$C$1</c:f>
              <c:strCache>
                <c:ptCount val="1"/>
                <c:pt idx="0">
                  <c:v>Medium Risk</c:v>
                </c:pt>
              </c:strCache>
            </c:strRef>
          </c:tx>
          <c:spPr>
            <a:ln w="28575" cap="rnd">
              <a:solidFill>
                <a:srgbClr val="BBC5CA"/>
              </a:solidFill>
              <a:round/>
            </a:ln>
            <a:effectLst/>
          </c:spPr>
          <c:marker>
            <c:symbol val="none"/>
          </c:marker>
          <c:cat>
            <c:numRef>
              <c:f>Sheet1!$A$2:$A$13</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Sheet1!$C$2:$C$13</c:f>
              <c:numCache>
                <c:formatCode>General</c:formatCode>
                <c:ptCount val="12"/>
                <c:pt idx="0">
                  <c:v>0.11</c:v>
                </c:pt>
                <c:pt idx="1">
                  <c:v>0.09</c:v>
                </c:pt>
                <c:pt idx="2">
                  <c:v>0.12</c:v>
                </c:pt>
                <c:pt idx="3">
                  <c:v>0.14000000000000001</c:v>
                </c:pt>
                <c:pt idx="4">
                  <c:v>0.21</c:v>
                </c:pt>
                <c:pt idx="5">
                  <c:v>0.22</c:v>
                </c:pt>
                <c:pt idx="6">
                  <c:v>0.1</c:v>
                </c:pt>
                <c:pt idx="7">
                  <c:v>0.14000000000000001</c:v>
                </c:pt>
                <c:pt idx="8">
                  <c:v>0.04</c:v>
                </c:pt>
                <c:pt idx="9">
                  <c:v>0.11</c:v>
                </c:pt>
                <c:pt idx="10">
                  <c:v>0.18</c:v>
                </c:pt>
                <c:pt idx="11">
                  <c:v>0.16</c:v>
                </c:pt>
              </c:numCache>
            </c:numRef>
          </c:val>
          <c:smooth val="0"/>
          <c:extLst>
            <c:ext xmlns:c16="http://schemas.microsoft.com/office/drawing/2014/chart" uri="{C3380CC4-5D6E-409C-BE32-E72D297353CC}">
              <c16:uniqueId val="{00000001-DF8E-4A6A-8C77-15DFF15625CF}"/>
            </c:ext>
          </c:extLst>
        </c:ser>
        <c:ser>
          <c:idx val="2"/>
          <c:order val="2"/>
          <c:tx>
            <c:strRef>
              <c:f>Sheet1!$D$1</c:f>
              <c:strCache>
                <c:ptCount val="1"/>
                <c:pt idx="0">
                  <c:v>High Risk</c:v>
                </c:pt>
              </c:strCache>
            </c:strRef>
          </c:tx>
          <c:spPr>
            <a:ln w="28575" cap="rnd">
              <a:solidFill>
                <a:srgbClr val="F87060"/>
              </a:solidFill>
              <a:round/>
            </a:ln>
            <a:effectLst/>
          </c:spPr>
          <c:marker>
            <c:symbol val="none"/>
          </c:marker>
          <c:cat>
            <c:numRef>
              <c:f>Sheet1!$A$2:$A$13</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Sheet1!$D$2:$D$13</c:f>
              <c:numCache>
                <c:formatCode>General</c:formatCode>
                <c:ptCount val="12"/>
                <c:pt idx="0">
                  <c:v>0.03</c:v>
                </c:pt>
                <c:pt idx="1">
                  <c:v>0.04</c:v>
                </c:pt>
                <c:pt idx="2">
                  <c:v>0.05</c:v>
                </c:pt>
                <c:pt idx="3">
                  <c:v>0.06</c:v>
                </c:pt>
                <c:pt idx="4">
                  <c:v>7.0000000000000007E-2</c:v>
                </c:pt>
                <c:pt idx="5">
                  <c:v>0.06</c:v>
                </c:pt>
                <c:pt idx="6">
                  <c:v>0.05</c:v>
                </c:pt>
                <c:pt idx="7">
                  <c:v>0.02</c:v>
                </c:pt>
                <c:pt idx="8">
                  <c:v>0.04</c:v>
                </c:pt>
                <c:pt idx="9">
                  <c:v>0.04</c:v>
                </c:pt>
                <c:pt idx="10">
                  <c:v>0.04</c:v>
                </c:pt>
                <c:pt idx="11">
                  <c:v>0.04</c:v>
                </c:pt>
              </c:numCache>
            </c:numRef>
          </c:val>
          <c:smooth val="0"/>
          <c:extLst>
            <c:ext xmlns:c16="http://schemas.microsoft.com/office/drawing/2014/chart" uri="{C3380CC4-5D6E-409C-BE32-E72D297353CC}">
              <c16:uniqueId val="{00000002-DF8E-4A6A-8C77-15DFF15625CF}"/>
            </c:ext>
          </c:extLst>
        </c:ser>
        <c:dLbls>
          <c:showLegendKey val="0"/>
          <c:showVal val="0"/>
          <c:showCatName val="0"/>
          <c:showSerName val="0"/>
          <c:showPercent val="0"/>
          <c:showBubbleSize val="0"/>
        </c:dLbls>
        <c:smooth val="0"/>
        <c:axId val="407196240"/>
        <c:axId val="407194320"/>
      </c:lineChart>
      <c:dateAx>
        <c:axId val="40719624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crossAx val="407194320"/>
        <c:crosses val="autoZero"/>
        <c:auto val="1"/>
        <c:lblOffset val="100"/>
        <c:baseTimeUnit val="months"/>
      </c:dateAx>
      <c:valAx>
        <c:axId val="407194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solidFill>
                      <a:schemeClr val="accent6"/>
                    </a:solidFill>
                  </a:rPr>
                  <a:t>Avg. Reporting rate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I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crossAx val="407196240"/>
        <c:crosses val="autoZero"/>
        <c:crossBetween val="between"/>
      </c:valAx>
      <c:spPr>
        <a:noFill/>
        <a:ln>
          <a:noFill/>
        </a:ln>
        <a:effectLst/>
      </c:spPr>
    </c:plotArea>
    <c:legend>
      <c:legendPos val="t"/>
      <c:layout>
        <c:manualLayout>
          <c:xMode val="edge"/>
          <c:yMode val="edge"/>
          <c:x val="0.67779707277759615"/>
          <c:y val="1.925025073325266E-2"/>
          <c:w val="0.32040459755992962"/>
          <c:h val="6.1717516465027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Clicks on Phishing simulations</c:v>
                </c:pt>
              </c:strCache>
            </c:strRef>
          </c:tx>
          <c:spPr>
            <a:solidFill>
              <a:schemeClr val="accent1"/>
            </a:solidFill>
            <a:ln>
              <a:noFill/>
            </a:ln>
            <a:effectLst/>
          </c:spPr>
          <c:invertIfNegative val="0"/>
          <c:dLbls>
            <c:spPr>
              <a:noFill/>
              <a:ln>
                <a:noFill/>
              </a:ln>
              <a:effectLst/>
            </c:spPr>
            <c:txPr>
              <a:bodyPr rot="0" spcFirstLastPara="1" vertOverflow="ellipsis" vert="horz" wrap="square" lIns="36000" tIns="19050" rIns="38100" bIns="19050" anchor="ctr" anchorCtr="1">
                <a:spAutoFit/>
              </a:bodyPr>
              <a:lstStyle/>
              <a:p>
                <a:pPr>
                  <a:defRPr sz="1197" b="1" i="0" u="none" strike="noStrike" kern="1200" baseline="0">
                    <a:solidFill>
                      <a:schemeClr val="accent6">
                        <a:alpha val="80000"/>
                      </a:schemeClr>
                    </a:solidFill>
                    <a:latin typeface="+mn-lt"/>
                    <a:ea typeface="+mn-ea"/>
                    <a:cs typeface="+mn-cs"/>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Manufacturing (360👤)</c:v>
                </c:pt>
                <c:pt idx="1">
                  <c:v>R&amp;D (256👤)</c:v>
                </c:pt>
                <c:pt idx="2">
                  <c:v>Sales (80👤)</c:v>
                </c:pt>
                <c:pt idx="3">
                  <c:v>Marketing (168👤)</c:v>
                </c:pt>
                <c:pt idx="4">
                  <c:v>Procurement (104👤)</c:v>
                </c:pt>
                <c:pt idx="5">
                  <c:v>Operations (120👤)</c:v>
                </c:pt>
                <c:pt idx="6">
                  <c:v>HR (48👤)</c:v>
                </c:pt>
                <c:pt idx="7">
                  <c:v>IT (32👤)</c:v>
                </c:pt>
                <c:pt idx="8">
                  <c:v>Finance (32👤)</c:v>
                </c:pt>
                <c:pt idx="9">
                  <c:v>Management (16👤)</c:v>
                </c:pt>
              </c:strCache>
            </c:strRef>
          </c:cat>
          <c:val>
            <c:numRef>
              <c:f>Sheet1!$B$2:$B$11</c:f>
              <c:numCache>
                <c:formatCode>#,##0</c:formatCode>
                <c:ptCount val="10"/>
                <c:pt idx="0">
                  <c:v>4381</c:v>
                </c:pt>
                <c:pt idx="1">
                  <c:v>2261</c:v>
                </c:pt>
                <c:pt idx="2">
                  <c:v>1111</c:v>
                </c:pt>
                <c:pt idx="3">
                  <c:v>515</c:v>
                </c:pt>
                <c:pt idx="4">
                  <c:v>511</c:v>
                </c:pt>
                <c:pt idx="5">
                  <c:v>379</c:v>
                </c:pt>
                <c:pt idx="6">
                  <c:v>295</c:v>
                </c:pt>
                <c:pt idx="7">
                  <c:v>176</c:v>
                </c:pt>
                <c:pt idx="8">
                  <c:v>117</c:v>
                </c:pt>
                <c:pt idx="9">
                  <c:v>89</c:v>
                </c:pt>
              </c:numCache>
            </c:numRef>
          </c:val>
          <c:extLst>
            <c:ext xmlns:c16="http://schemas.microsoft.com/office/drawing/2014/chart" uri="{C3380CC4-5D6E-409C-BE32-E72D297353CC}">
              <c16:uniqueId val="{00000000-52C3-49D3-8CE2-FA2B9E44F5DF}"/>
            </c:ext>
          </c:extLst>
        </c:ser>
        <c:dLbls>
          <c:showLegendKey val="0"/>
          <c:showVal val="1"/>
          <c:showCatName val="0"/>
          <c:showSerName val="0"/>
          <c:showPercent val="0"/>
          <c:showBubbleSize val="0"/>
        </c:dLbls>
        <c:gapWidth val="150"/>
        <c:axId val="1300814063"/>
        <c:axId val="1300814543"/>
      </c:barChart>
      <c:catAx>
        <c:axId val="13008140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alpha val="80000"/>
                  </a:schemeClr>
                </a:solidFill>
                <a:latin typeface="+mn-lt"/>
                <a:ea typeface="+mn-ea"/>
                <a:cs typeface="+mn-cs"/>
              </a:defRPr>
            </a:pPr>
            <a:endParaRPr lang="en-IL"/>
          </a:p>
        </c:txPr>
        <c:crossAx val="1300814543"/>
        <c:crosses val="autoZero"/>
        <c:auto val="1"/>
        <c:lblAlgn val="ctr"/>
        <c:lblOffset val="100"/>
        <c:noMultiLvlLbl val="0"/>
      </c:catAx>
      <c:valAx>
        <c:axId val="1300814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IL"/>
          </a:p>
        </c:txPr>
        <c:crossAx val="1300814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alpha val="80000"/>
      </a:srgbClr>
    </a:solidFill>
    <a:ln>
      <a:noFill/>
    </a:ln>
    <a:effectLst/>
  </c:spPr>
  <c:txPr>
    <a:bodyPr/>
    <a:lstStyle/>
    <a:p>
      <a:pPr>
        <a:defRPr/>
      </a:pPr>
      <a:endParaRPr lang="en-I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Sheet1!$B$1</c:f>
              <c:strCache>
                <c:ptCount val="1"/>
                <c:pt idx="0">
                  <c:v>Open Rate</c:v>
                </c:pt>
              </c:strCache>
            </c:strRef>
          </c:tx>
          <c:spPr>
            <a:ln w="28575" cap="rnd">
              <a:solidFill>
                <a:schemeClr val="accent1"/>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lumMod val="75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 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Sheet1!$B$2:$B$13</c:f>
              <c:numCache>
                <c:formatCode>0.00%</c:formatCode>
                <c:ptCount val="12"/>
                <c:pt idx="0">
                  <c:v>0.29699999999999999</c:v>
                </c:pt>
                <c:pt idx="1">
                  <c:v>0.498</c:v>
                </c:pt>
                <c:pt idx="2">
                  <c:v>0.54400000000000004</c:v>
                </c:pt>
                <c:pt idx="3">
                  <c:v>0.47799999999999998</c:v>
                </c:pt>
                <c:pt idx="4">
                  <c:v>0.58699999999999997</c:v>
                </c:pt>
                <c:pt idx="5">
                  <c:v>0.66900000000000004</c:v>
                </c:pt>
                <c:pt idx="6">
                  <c:v>0.59599999999999997</c:v>
                </c:pt>
                <c:pt idx="7">
                  <c:v>0.58199999999999996</c:v>
                </c:pt>
                <c:pt idx="8">
                  <c:v>0.56799999999999995</c:v>
                </c:pt>
                <c:pt idx="9">
                  <c:v>0.55200000000000005</c:v>
                </c:pt>
                <c:pt idx="10">
                  <c:v>0.63400000000000001</c:v>
                </c:pt>
                <c:pt idx="11">
                  <c:v>0.59599999999999997</c:v>
                </c:pt>
              </c:numCache>
            </c:numRef>
          </c:val>
          <c:smooth val="0"/>
          <c:extLst>
            <c:ext xmlns:c16="http://schemas.microsoft.com/office/drawing/2014/chart" uri="{C3380CC4-5D6E-409C-BE32-E72D297353CC}">
              <c16:uniqueId val="{00000000-EA29-46A5-A830-B0D059605CB9}"/>
            </c:ext>
          </c:extLst>
        </c:ser>
        <c:ser>
          <c:idx val="0"/>
          <c:order val="1"/>
          <c:tx>
            <c:strRef>
              <c:f>Sheet1!$C$1</c:f>
              <c:strCache>
                <c:ptCount val="1"/>
                <c:pt idx="0">
                  <c:v>Accumulated Open Rate</c:v>
                </c:pt>
              </c:strCache>
            </c:strRef>
          </c:tx>
          <c:spPr>
            <a:ln w="28575" cap="rnd">
              <a:solidFill>
                <a:schemeClr val="bg2">
                  <a:lumMod val="50000"/>
                  <a:alpha val="4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accent6">
                        <a:lumMod val="60000"/>
                        <a:lumOff val="40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 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Sheet1!$C$2:$C$13</c:f>
              <c:numCache>
                <c:formatCode>0.00%</c:formatCode>
                <c:ptCount val="12"/>
                <c:pt idx="0">
                  <c:v>0.5111</c:v>
                </c:pt>
                <c:pt idx="1">
                  <c:v>0.55159999999999998</c:v>
                </c:pt>
                <c:pt idx="2">
                  <c:v>0.59940000000000004</c:v>
                </c:pt>
                <c:pt idx="3">
                  <c:v>0.60350000000000004</c:v>
                </c:pt>
                <c:pt idx="4">
                  <c:v>0.64800000000000002</c:v>
                </c:pt>
                <c:pt idx="5">
                  <c:v>0.67149999999999999</c:v>
                </c:pt>
                <c:pt idx="6">
                  <c:v>0.67069999999999996</c:v>
                </c:pt>
                <c:pt idx="7">
                  <c:v>0.68689999999999996</c:v>
                </c:pt>
                <c:pt idx="8">
                  <c:v>0.69340000000000002</c:v>
                </c:pt>
                <c:pt idx="9">
                  <c:v>0.6966</c:v>
                </c:pt>
                <c:pt idx="10">
                  <c:v>0.70469999999999999</c:v>
                </c:pt>
                <c:pt idx="11">
                  <c:v>0.72089999999999999</c:v>
                </c:pt>
              </c:numCache>
            </c:numRef>
          </c:val>
          <c:smooth val="0"/>
          <c:extLst>
            <c:ext xmlns:c16="http://schemas.microsoft.com/office/drawing/2014/chart" uri="{C3380CC4-5D6E-409C-BE32-E72D297353CC}">
              <c16:uniqueId val="{00000001-EA29-46A5-A830-B0D059605CB9}"/>
            </c:ext>
          </c:extLst>
        </c:ser>
        <c:dLbls>
          <c:showLegendKey val="0"/>
          <c:showVal val="0"/>
          <c:showCatName val="0"/>
          <c:showSerName val="0"/>
          <c:showPercent val="0"/>
          <c:showBubbleSize val="0"/>
        </c:dLbls>
        <c:smooth val="0"/>
        <c:axId val="408715391"/>
        <c:axId val="408718271"/>
      </c:lineChart>
      <c:dateAx>
        <c:axId val="408715391"/>
        <c:scaling>
          <c:orientation val="minMax"/>
        </c:scaling>
        <c:delete val="0"/>
        <c:axPos val="b"/>
        <c:numFmt formatCode="mmm\ yy"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IL"/>
          </a:p>
        </c:txPr>
        <c:crossAx val="408718271"/>
        <c:crosses val="autoZero"/>
        <c:auto val="1"/>
        <c:lblOffset val="100"/>
        <c:baseTimeUnit val="months"/>
      </c:dateAx>
      <c:valAx>
        <c:axId val="408718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197" b="0" i="0" u="none" strike="noStrike" kern="1200" baseline="0">
                <a:solidFill>
                  <a:schemeClr val="accent6">
                    <a:alpha val="40000"/>
                  </a:schemeClr>
                </a:solidFill>
                <a:latin typeface="+mn-lt"/>
                <a:ea typeface="+mn-ea"/>
                <a:cs typeface="+mn-cs"/>
              </a:defRPr>
            </a:pPr>
            <a:endParaRPr lang="en-IL"/>
          </a:p>
        </c:txPr>
        <c:crossAx val="408715391"/>
        <c:crosses val="autoZero"/>
        <c:crossBetween val="between"/>
      </c:valAx>
      <c:spPr>
        <a:noFill/>
        <a:ln>
          <a:noFill/>
        </a:ln>
        <a:effectLst/>
      </c:spPr>
    </c:plotArea>
    <c:legend>
      <c:legendPos val="t"/>
      <c:layout>
        <c:manualLayout>
          <c:xMode val="edge"/>
          <c:yMode val="edge"/>
          <c:x val="0.55361466763517375"/>
          <c:y val="1.3443727151618248E-2"/>
          <c:w val="0.43139180245713749"/>
          <c:h val="4.310143609704254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Bites Sent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lumMod val="75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Sheet1!$B$2:$B$13</c:f>
              <c:numCache>
                <c:formatCode>#,##0</c:formatCode>
                <c:ptCount val="12"/>
                <c:pt idx="0">
                  <c:v>7131</c:v>
                </c:pt>
                <c:pt idx="1">
                  <c:v>7131</c:v>
                </c:pt>
                <c:pt idx="2">
                  <c:v>7244</c:v>
                </c:pt>
                <c:pt idx="3">
                  <c:v>7221</c:v>
                </c:pt>
                <c:pt idx="4">
                  <c:v>7236</c:v>
                </c:pt>
                <c:pt idx="5">
                  <c:v>7323</c:v>
                </c:pt>
                <c:pt idx="6">
                  <c:v>7441</c:v>
                </c:pt>
                <c:pt idx="7">
                  <c:v>7633</c:v>
                </c:pt>
                <c:pt idx="8">
                  <c:v>7281</c:v>
                </c:pt>
                <c:pt idx="9">
                  <c:v>7681</c:v>
                </c:pt>
                <c:pt idx="10">
                  <c:v>7441</c:v>
                </c:pt>
                <c:pt idx="11">
                  <c:v>7601</c:v>
                </c:pt>
              </c:numCache>
            </c:numRef>
          </c:val>
          <c:smooth val="0"/>
          <c:extLst>
            <c:ext xmlns:c16="http://schemas.microsoft.com/office/drawing/2014/chart" uri="{C3380CC4-5D6E-409C-BE32-E72D297353CC}">
              <c16:uniqueId val="{00000000-E147-4F14-9514-454F5EFA9DA7}"/>
            </c:ext>
          </c:extLst>
        </c:ser>
        <c:ser>
          <c:idx val="1"/>
          <c:order val="1"/>
          <c:tx>
            <c:strRef>
              <c:f>Sheet1!$C$1</c:f>
              <c:strCache>
                <c:ptCount val="1"/>
                <c:pt idx="0">
                  <c:v>Bites Opened</c:v>
                </c:pt>
              </c:strCache>
            </c:strRef>
          </c:tx>
          <c:spPr>
            <a:ln w="28575" cap="rnd">
              <a:solidFill>
                <a:schemeClr val="accent1">
                  <a:alpha val="40000"/>
                </a:schemeClr>
              </a:solidFill>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accent6">
                        <a:lumMod val="75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Sheet1!$C$2:$C$13</c:f>
              <c:numCache>
                <c:formatCode>#,##0</c:formatCode>
                <c:ptCount val="12"/>
                <c:pt idx="0">
                  <c:v>2120</c:v>
                </c:pt>
                <c:pt idx="1">
                  <c:v>3550</c:v>
                </c:pt>
                <c:pt idx="2">
                  <c:v>3938</c:v>
                </c:pt>
                <c:pt idx="3">
                  <c:v>3452</c:v>
                </c:pt>
                <c:pt idx="4">
                  <c:v>4246</c:v>
                </c:pt>
                <c:pt idx="5">
                  <c:v>4902</c:v>
                </c:pt>
                <c:pt idx="6">
                  <c:v>4435</c:v>
                </c:pt>
                <c:pt idx="7">
                  <c:v>4442</c:v>
                </c:pt>
                <c:pt idx="8">
                  <c:v>4136</c:v>
                </c:pt>
                <c:pt idx="9">
                  <c:v>4240</c:v>
                </c:pt>
                <c:pt idx="10">
                  <c:v>4717</c:v>
                </c:pt>
                <c:pt idx="11">
                  <c:v>4530</c:v>
                </c:pt>
              </c:numCache>
            </c:numRef>
          </c:val>
          <c:smooth val="0"/>
          <c:extLst>
            <c:ext xmlns:c16="http://schemas.microsoft.com/office/drawing/2014/chart" uri="{C3380CC4-5D6E-409C-BE32-E72D297353CC}">
              <c16:uniqueId val="{00000001-E147-4F14-9514-454F5EFA9DA7}"/>
            </c:ext>
          </c:extLst>
        </c:ser>
        <c:dLbls>
          <c:showLegendKey val="0"/>
          <c:showVal val="0"/>
          <c:showCatName val="0"/>
          <c:showSerName val="0"/>
          <c:showPercent val="0"/>
          <c:showBubbleSize val="0"/>
        </c:dLbls>
        <c:smooth val="0"/>
        <c:axId val="407196240"/>
        <c:axId val="407194320"/>
      </c:lineChart>
      <c:dateAx>
        <c:axId val="40719624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crossAx val="407194320"/>
        <c:crosses val="autoZero"/>
        <c:auto val="1"/>
        <c:lblOffset val="100"/>
        <c:baseTimeUnit val="months"/>
      </c:dateAx>
      <c:valAx>
        <c:axId val="407194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crossAx val="407196240"/>
        <c:crosses val="autoZero"/>
        <c:crossBetween val="between"/>
      </c:valAx>
      <c:spPr>
        <a:noFill/>
        <a:ln>
          <a:noFill/>
        </a:ln>
        <a:effectLst/>
      </c:spPr>
    </c:plotArea>
    <c:legend>
      <c:legendPos val="t"/>
      <c:layout>
        <c:manualLayout>
          <c:xMode val="edge"/>
          <c:yMode val="edge"/>
          <c:x val="0.74982973503062222"/>
          <c:y val="1.925025073325266E-2"/>
          <c:w val="0.23282160620358724"/>
          <c:h val="6.1717516465027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Sheet1!$B$1</c:f>
              <c:strCache>
                <c:ptCount val="1"/>
                <c:pt idx="0">
                  <c:v>Answer Rate</c:v>
                </c:pt>
              </c:strCache>
            </c:strRef>
          </c:tx>
          <c:spPr>
            <a:ln w="28575" cap="rnd">
              <a:solidFill>
                <a:schemeClr val="accent1"/>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lumMod val="75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 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Sheet1!$B$2:$B$13</c:f>
              <c:numCache>
                <c:formatCode>General</c:formatCode>
                <c:ptCount val="12"/>
                <c:pt idx="0">
                  <c:v>6.8000000000000005E-2</c:v>
                </c:pt>
                <c:pt idx="1">
                  <c:v>0.12</c:v>
                </c:pt>
                <c:pt idx="2">
                  <c:v>7.3999999999999996E-2</c:v>
                </c:pt>
                <c:pt idx="3">
                  <c:v>7.5999999999999998E-2</c:v>
                </c:pt>
                <c:pt idx="4">
                  <c:v>6.2E-2</c:v>
                </c:pt>
                <c:pt idx="5">
                  <c:v>7.0999999999999994E-2</c:v>
                </c:pt>
                <c:pt idx="6">
                  <c:v>0.08</c:v>
                </c:pt>
                <c:pt idx="7">
                  <c:v>0.10100000000000001</c:v>
                </c:pt>
                <c:pt idx="8">
                  <c:v>8.5000000000000006E-2</c:v>
                </c:pt>
                <c:pt idx="9">
                  <c:v>0.1</c:v>
                </c:pt>
                <c:pt idx="10">
                  <c:v>0.111</c:v>
                </c:pt>
                <c:pt idx="11">
                  <c:v>0.129</c:v>
                </c:pt>
              </c:numCache>
            </c:numRef>
          </c:val>
          <c:smooth val="0"/>
          <c:extLst>
            <c:ext xmlns:c16="http://schemas.microsoft.com/office/drawing/2014/chart" uri="{C3380CC4-5D6E-409C-BE32-E72D297353CC}">
              <c16:uniqueId val="{00000000-EA29-46A5-A830-B0D059605CB9}"/>
            </c:ext>
          </c:extLst>
        </c:ser>
        <c:ser>
          <c:idx val="0"/>
          <c:order val="1"/>
          <c:tx>
            <c:strRef>
              <c:f>Sheet1!$C$1</c:f>
              <c:strCache>
                <c:ptCount val="1"/>
                <c:pt idx="0">
                  <c:v>Accumulated Answer Rate</c:v>
                </c:pt>
              </c:strCache>
            </c:strRef>
          </c:tx>
          <c:spPr>
            <a:ln w="28575" cap="rnd">
              <a:solidFill>
                <a:schemeClr val="bg2">
                  <a:lumMod val="50000"/>
                  <a:alpha val="4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lumMod val="60000"/>
                        <a:lumOff val="40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 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Sheet1!$C$2:$C$13</c:f>
              <c:numCache>
                <c:formatCode>General</c:formatCode>
                <c:ptCount val="12"/>
                <c:pt idx="0">
                  <c:v>0.15329999999999999</c:v>
                </c:pt>
                <c:pt idx="1">
                  <c:v>0.16550000000000001</c:v>
                </c:pt>
                <c:pt idx="2">
                  <c:v>0.17979999999999999</c:v>
                </c:pt>
                <c:pt idx="3">
                  <c:v>0.18099999999999999</c:v>
                </c:pt>
                <c:pt idx="4">
                  <c:v>0.19439999999999999</c:v>
                </c:pt>
                <c:pt idx="5">
                  <c:v>0.2014</c:v>
                </c:pt>
                <c:pt idx="6">
                  <c:v>0.20119999999999999</c:v>
                </c:pt>
                <c:pt idx="7">
                  <c:v>0.20610000000000001</c:v>
                </c:pt>
                <c:pt idx="8">
                  <c:v>0.20799999999999999</c:v>
                </c:pt>
                <c:pt idx="9">
                  <c:v>0.20899999999999999</c:v>
                </c:pt>
                <c:pt idx="10">
                  <c:v>0.2114</c:v>
                </c:pt>
                <c:pt idx="11">
                  <c:v>0.21629999999999999</c:v>
                </c:pt>
              </c:numCache>
            </c:numRef>
          </c:val>
          <c:smooth val="0"/>
          <c:extLst>
            <c:ext xmlns:c16="http://schemas.microsoft.com/office/drawing/2014/chart" uri="{C3380CC4-5D6E-409C-BE32-E72D297353CC}">
              <c16:uniqueId val="{00000001-EA29-46A5-A830-B0D059605CB9}"/>
            </c:ext>
          </c:extLst>
        </c:ser>
        <c:dLbls>
          <c:showLegendKey val="0"/>
          <c:showVal val="0"/>
          <c:showCatName val="0"/>
          <c:showSerName val="0"/>
          <c:showPercent val="0"/>
          <c:showBubbleSize val="0"/>
        </c:dLbls>
        <c:smooth val="0"/>
        <c:axId val="408715391"/>
        <c:axId val="408718271"/>
      </c:lineChart>
      <c:dateAx>
        <c:axId val="408715391"/>
        <c:scaling>
          <c:orientation val="minMax"/>
        </c:scaling>
        <c:delete val="0"/>
        <c:axPos val="b"/>
        <c:numFmt formatCode="mmm\ yy"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IL"/>
          </a:p>
        </c:txPr>
        <c:crossAx val="408718271"/>
        <c:crosses val="autoZero"/>
        <c:auto val="1"/>
        <c:lblOffset val="100"/>
        <c:baseTimeUnit val="months"/>
      </c:dateAx>
      <c:valAx>
        <c:axId val="408718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197" b="0" i="0" u="none" strike="noStrike" kern="1200" baseline="0">
                <a:solidFill>
                  <a:schemeClr val="accent6">
                    <a:alpha val="40000"/>
                  </a:schemeClr>
                </a:solidFill>
                <a:latin typeface="+mn-lt"/>
                <a:ea typeface="+mn-ea"/>
                <a:cs typeface="+mn-cs"/>
              </a:defRPr>
            </a:pPr>
            <a:endParaRPr lang="en-IL"/>
          </a:p>
        </c:txPr>
        <c:crossAx val="408715391"/>
        <c:crosses val="autoZero"/>
        <c:crossBetween val="between"/>
      </c:valAx>
      <c:spPr>
        <a:noFill/>
        <a:ln>
          <a:noFill/>
        </a:ln>
        <a:effectLst/>
      </c:spPr>
    </c:plotArea>
    <c:legend>
      <c:legendPos val="t"/>
      <c:layout>
        <c:manualLayout>
          <c:xMode val="edge"/>
          <c:yMode val="edge"/>
          <c:x val="0.51137378851250415"/>
          <c:y val="1.3443727151618248E-2"/>
          <c:w val="0.47022769142002624"/>
          <c:h val="4.310143609704254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High Engagement</c:v>
                </c:pt>
              </c:strCache>
            </c:strRef>
          </c:tx>
          <c:spPr>
            <a:ln w="28575" cap="rnd">
              <a:solidFill>
                <a:srgbClr val="59B198"/>
              </a:solidFill>
              <a:round/>
            </a:ln>
            <a:effectLst/>
          </c:spPr>
          <c:marker>
            <c:symbol val="none"/>
          </c:marker>
          <c:cat>
            <c:numRef>
              <c:f>Sheet1!$A$2:$A$13</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Sheet1!$B$2:$B$13</c:f>
              <c:numCache>
                <c:formatCode>General</c:formatCode>
                <c:ptCount val="12"/>
                <c:pt idx="0">
                  <c:v>0.55200000000000005</c:v>
                </c:pt>
                <c:pt idx="1">
                  <c:v>0.55600000000000005</c:v>
                </c:pt>
                <c:pt idx="2">
                  <c:v>0.56899999999999995</c:v>
                </c:pt>
                <c:pt idx="3">
                  <c:v>0.58199999999999996</c:v>
                </c:pt>
                <c:pt idx="4">
                  <c:v>0.57999999999999996</c:v>
                </c:pt>
                <c:pt idx="5">
                  <c:v>0.624</c:v>
                </c:pt>
                <c:pt idx="6">
                  <c:v>0.61299999999999999</c:v>
                </c:pt>
                <c:pt idx="7">
                  <c:v>0.63400000000000001</c:v>
                </c:pt>
                <c:pt idx="8">
                  <c:v>0.62</c:v>
                </c:pt>
                <c:pt idx="9">
                  <c:v>0.65</c:v>
                </c:pt>
                <c:pt idx="10">
                  <c:v>0.66500000000000004</c:v>
                </c:pt>
                <c:pt idx="11">
                  <c:v>0.66</c:v>
                </c:pt>
              </c:numCache>
            </c:numRef>
          </c:val>
          <c:smooth val="0"/>
          <c:extLst>
            <c:ext xmlns:c16="http://schemas.microsoft.com/office/drawing/2014/chart" uri="{C3380CC4-5D6E-409C-BE32-E72D297353CC}">
              <c16:uniqueId val="{00000000-9803-48B1-86B3-634CE5510392}"/>
            </c:ext>
          </c:extLst>
        </c:ser>
        <c:ser>
          <c:idx val="1"/>
          <c:order val="1"/>
          <c:tx>
            <c:strRef>
              <c:f>Sheet1!$C$1</c:f>
              <c:strCache>
                <c:ptCount val="1"/>
                <c:pt idx="0">
                  <c:v>Medium Engagement</c:v>
                </c:pt>
              </c:strCache>
            </c:strRef>
          </c:tx>
          <c:spPr>
            <a:ln w="28575" cap="rnd">
              <a:solidFill>
                <a:srgbClr val="BBC5CA"/>
              </a:solidFill>
              <a:round/>
            </a:ln>
            <a:effectLst/>
          </c:spPr>
          <c:marker>
            <c:symbol val="none"/>
          </c:marker>
          <c:cat>
            <c:numRef>
              <c:f>Sheet1!$A$2:$A$13</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Sheet1!$C$2:$C$13</c:f>
              <c:numCache>
                <c:formatCode>General</c:formatCode>
                <c:ptCount val="12"/>
                <c:pt idx="0">
                  <c:v>0.14929999999999999</c:v>
                </c:pt>
                <c:pt idx="1">
                  <c:v>0.14799999999999999</c:v>
                </c:pt>
                <c:pt idx="2">
                  <c:v>0.14369999999999999</c:v>
                </c:pt>
                <c:pt idx="3">
                  <c:v>0.13930000000000001</c:v>
                </c:pt>
                <c:pt idx="4">
                  <c:v>0.14000000000000001</c:v>
                </c:pt>
                <c:pt idx="5">
                  <c:v>0.12529999999999999</c:v>
                </c:pt>
                <c:pt idx="6">
                  <c:v>0.129</c:v>
                </c:pt>
                <c:pt idx="7">
                  <c:v>0.122</c:v>
                </c:pt>
                <c:pt idx="8">
                  <c:v>0.12670000000000001</c:v>
                </c:pt>
                <c:pt idx="9">
                  <c:v>0.1167</c:v>
                </c:pt>
                <c:pt idx="10">
                  <c:v>0.11169999999999999</c:v>
                </c:pt>
                <c:pt idx="11">
                  <c:v>0.1133</c:v>
                </c:pt>
              </c:numCache>
            </c:numRef>
          </c:val>
          <c:smooth val="0"/>
          <c:extLst>
            <c:ext xmlns:c16="http://schemas.microsoft.com/office/drawing/2014/chart" uri="{C3380CC4-5D6E-409C-BE32-E72D297353CC}">
              <c16:uniqueId val="{00000001-9803-48B1-86B3-634CE5510392}"/>
            </c:ext>
          </c:extLst>
        </c:ser>
        <c:ser>
          <c:idx val="2"/>
          <c:order val="2"/>
          <c:tx>
            <c:strRef>
              <c:f>Sheet1!$D$1</c:f>
              <c:strCache>
                <c:ptCount val="1"/>
                <c:pt idx="0">
                  <c:v>Low Engagement</c:v>
                </c:pt>
              </c:strCache>
            </c:strRef>
          </c:tx>
          <c:spPr>
            <a:ln w="28575" cap="rnd">
              <a:solidFill>
                <a:srgbClr val="F87060"/>
              </a:solidFill>
              <a:round/>
            </a:ln>
            <a:effectLst/>
          </c:spPr>
          <c:marker>
            <c:symbol val="none"/>
          </c:marker>
          <c:cat>
            <c:numRef>
              <c:f>Sheet1!$A$2:$A$13</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Sheet1!$D$2:$D$13</c:f>
              <c:numCache>
                <c:formatCode>General</c:formatCode>
                <c:ptCount val="12"/>
                <c:pt idx="0">
                  <c:v>0.29870000000000002</c:v>
                </c:pt>
                <c:pt idx="1">
                  <c:v>0.29599999999999999</c:v>
                </c:pt>
                <c:pt idx="2">
                  <c:v>0.2873</c:v>
                </c:pt>
                <c:pt idx="3">
                  <c:v>0.2787</c:v>
                </c:pt>
                <c:pt idx="4">
                  <c:v>0.28000000000000003</c:v>
                </c:pt>
                <c:pt idx="5">
                  <c:v>0.25069999999999998</c:v>
                </c:pt>
                <c:pt idx="6">
                  <c:v>0.25800000000000001</c:v>
                </c:pt>
                <c:pt idx="7">
                  <c:v>0.24399999999999999</c:v>
                </c:pt>
                <c:pt idx="8">
                  <c:v>0.25330000000000003</c:v>
                </c:pt>
                <c:pt idx="9">
                  <c:v>0.23330000000000001</c:v>
                </c:pt>
                <c:pt idx="10">
                  <c:v>0.2233</c:v>
                </c:pt>
                <c:pt idx="11">
                  <c:v>0.22670000000000001</c:v>
                </c:pt>
              </c:numCache>
            </c:numRef>
          </c:val>
          <c:smooth val="0"/>
          <c:extLst>
            <c:ext xmlns:c16="http://schemas.microsoft.com/office/drawing/2014/chart" uri="{C3380CC4-5D6E-409C-BE32-E72D297353CC}">
              <c16:uniqueId val="{00000002-9803-48B1-86B3-634CE5510392}"/>
            </c:ext>
          </c:extLst>
        </c:ser>
        <c:dLbls>
          <c:showLegendKey val="0"/>
          <c:showVal val="0"/>
          <c:showCatName val="0"/>
          <c:showSerName val="0"/>
          <c:showPercent val="0"/>
          <c:showBubbleSize val="0"/>
        </c:dLbls>
        <c:smooth val="0"/>
        <c:axId val="407196240"/>
        <c:axId val="407194320"/>
      </c:lineChart>
      <c:dateAx>
        <c:axId val="40719624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crossAx val="407194320"/>
        <c:crosses val="autoZero"/>
        <c:auto val="1"/>
        <c:lblOffset val="100"/>
        <c:baseTimeUnit val="months"/>
      </c:dateAx>
      <c:valAx>
        <c:axId val="407194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IL"/>
          </a:p>
        </c:txPr>
        <c:crossAx val="407196240"/>
        <c:crosses val="autoZero"/>
        <c:crossBetween val="between"/>
        <c:majorUnit val="0.2"/>
      </c:valAx>
      <c:spPr>
        <a:noFill/>
        <a:ln>
          <a:noFill/>
        </a:ln>
        <a:effectLst/>
      </c:spPr>
    </c:plotArea>
    <c:legend>
      <c:legendPos val="t"/>
      <c:layout>
        <c:manualLayout>
          <c:xMode val="edge"/>
          <c:yMode val="edge"/>
          <c:x val="0.48800501287992865"/>
          <c:y val="1.925025073325266E-2"/>
          <c:w val="0.49829735030622391"/>
          <c:h val="6.1717516465027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Increase in Click Rate compared to previous period</c:v>
                </c:pt>
              </c:strCache>
            </c:strRef>
          </c:tx>
          <c:spPr>
            <a:solidFill>
              <a:schemeClr val="accent1"/>
            </a:solidFill>
            <a:ln>
              <a:noFill/>
            </a:ln>
            <a:effectLst/>
          </c:spPr>
          <c:invertIfNegative val="0"/>
          <c:dLbls>
            <c:spPr>
              <a:noFill/>
              <a:ln>
                <a:noFill/>
              </a:ln>
              <a:effectLst/>
            </c:spPr>
            <c:txPr>
              <a:bodyPr rot="0" spcFirstLastPara="1" vertOverflow="ellipsis" horzOverflow="clip" vert="horz" wrap="square" lIns="36000" tIns="19050" rIns="38100" bIns="19050" anchor="ctr" anchorCtr="1">
                <a:spAutoFit/>
              </a:bodyPr>
              <a:lstStyle/>
              <a:p>
                <a:pPr>
                  <a:defRPr sz="1197" b="1" i="0" u="none" strike="noStrike" kern="1200" baseline="0">
                    <a:solidFill>
                      <a:schemeClr val="accent6">
                        <a:alpha val="80000"/>
                      </a:schemeClr>
                    </a:solidFill>
                    <a:latin typeface="+mn-lt"/>
                    <a:ea typeface="+mn-ea"/>
                    <a:cs typeface="+mn-cs"/>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Support (8👤)</c:v>
                </c:pt>
                <c:pt idx="1">
                  <c:v>Sales (80👤)</c:v>
                </c:pt>
                <c:pt idx="2">
                  <c:v>Marketing (120👤)</c:v>
                </c:pt>
                <c:pt idx="3">
                  <c:v>R&amp;D (152👤)</c:v>
                </c:pt>
                <c:pt idx="4">
                  <c:v>Operations (88👤)</c:v>
                </c:pt>
                <c:pt idx="5">
                  <c:v>Procurement (104👤)</c:v>
                </c:pt>
              </c:strCache>
            </c:strRef>
          </c:cat>
          <c:val>
            <c:numRef>
              <c:f>Sheet1!$B$2:$B$7</c:f>
              <c:numCache>
                <c:formatCode>0.00%</c:formatCode>
                <c:ptCount val="6"/>
                <c:pt idx="0">
                  <c:v>0.13333333333333336</c:v>
                </c:pt>
                <c:pt idx="1">
                  <c:v>3.8182934315531006E-2</c:v>
                </c:pt>
                <c:pt idx="2">
                  <c:v>3.8095238095238099E-2</c:v>
                </c:pt>
                <c:pt idx="3">
                  <c:v>2.6102280253571766E-2</c:v>
                </c:pt>
                <c:pt idx="4">
                  <c:v>2.5978407557354935E-2</c:v>
                </c:pt>
                <c:pt idx="5">
                  <c:v>4.0064102564102561E-3</c:v>
                </c:pt>
              </c:numCache>
            </c:numRef>
          </c:val>
          <c:extLst>
            <c:ext xmlns:c16="http://schemas.microsoft.com/office/drawing/2014/chart" uri="{C3380CC4-5D6E-409C-BE32-E72D297353CC}">
              <c16:uniqueId val="{00000000-FCC8-4692-BAF6-9DB4109F75D0}"/>
            </c:ext>
          </c:extLst>
        </c:ser>
        <c:dLbls>
          <c:showLegendKey val="0"/>
          <c:showVal val="1"/>
          <c:showCatName val="0"/>
          <c:showSerName val="0"/>
          <c:showPercent val="0"/>
          <c:showBubbleSize val="0"/>
        </c:dLbls>
        <c:gapWidth val="150"/>
        <c:axId val="1300814063"/>
        <c:axId val="1300814543"/>
      </c:barChart>
      <c:catAx>
        <c:axId val="13008140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alpha val="80000"/>
                  </a:schemeClr>
                </a:solidFill>
                <a:latin typeface="+mn-lt"/>
                <a:ea typeface="+mn-ea"/>
                <a:cs typeface="+mn-cs"/>
              </a:defRPr>
            </a:pPr>
            <a:endParaRPr lang="en-IL"/>
          </a:p>
        </c:txPr>
        <c:crossAx val="1300814543"/>
        <c:crosses val="autoZero"/>
        <c:auto val="1"/>
        <c:lblAlgn val="ctr"/>
        <c:lblOffset val="100"/>
        <c:noMultiLvlLbl val="0"/>
      </c:catAx>
      <c:valAx>
        <c:axId val="1300814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IL"/>
          </a:p>
        </c:txPr>
        <c:crossAx val="1300814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alpha val="80000"/>
      </a:srgbClr>
    </a:solidFill>
    <a:ln>
      <a:noFill/>
    </a:ln>
    <a:effectLst/>
  </c:spPr>
  <c:txPr>
    <a:bodyPr/>
    <a:lstStyle/>
    <a:p>
      <a:pPr>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Click rate</c:v>
                </c:pt>
              </c:strCache>
            </c:strRef>
          </c:tx>
          <c:dPt>
            <c:idx val="0"/>
            <c:bubble3D val="0"/>
            <c:spPr>
              <a:solidFill>
                <a:schemeClr val="accent1"/>
              </a:solidFill>
              <a:ln w="19050">
                <a:noFill/>
              </a:ln>
              <a:effectLst/>
            </c:spPr>
            <c:extLst>
              <c:ext xmlns:c16="http://schemas.microsoft.com/office/drawing/2014/chart" uri="{C3380CC4-5D6E-409C-BE32-E72D297353CC}">
                <c16:uniqueId val="{00000002-3A1E-4C66-A046-DC11B8AAA758}"/>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1-3A1E-4C66-A046-DC11B8AAA7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B8E-4025-AD2C-CD6EE12DCF3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B8E-4025-AD2C-CD6EE12DCF3E}"/>
              </c:ext>
            </c:extLst>
          </c:dPt>
          <c:dLbls>
            <c:dLbl>
              <c:idx val="0"/>
              <c:delete val="1"/>
              <c:extLst>
                <c:ext xmlns:c15="http://schemas.microsoft.com/office/drawing/2012/chart" uri="{CE6537A1-D6FC-4f65-9D91-7224C49458BB}">
                  <c15:layout>
                    <c:manualLayout>
                      <c:w val="0.30296313962149374"/>
                      <c:h val="0.22979488837645629"/>
                    </c:manualLayout>
                  </c15:layout>
                </c:ext>
                <c:ext xmlns:c16="http://schemas.microsoft.com/office/drawing/2014/chart" uri="{C3380CC4-5D6E-409C-BE32-E72D297353CC}">
                  <c16:uniqueId val="{00000002-3A1E-4C66-A046-DC11B8AAA758}"/>
                </c:ext>
              </c:extLst>
            </c:dLbl>
            <c:dLbl>
              <c:idx val="1"/>
              <c:delete val="1"/>
              <c:extLst>
                <c:ext xmlns:c15="http://schemas.microsoft.com/office/drawing/2012/chart" uri="{CE6537A1-D6FC-4f65-9D91-7224C49458BB}"/>
                <c:ext xmlns:c16="http://schemas.microsoft.com/office/drawing/2014/chart" uri="{C3380CC4-5D6E-409C-BE32-E72D297353CC}">
                  <c16:uniqueId val="{00000001-3A1E-4C66-A046-DC11B8AAA7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Click rate</c:v>
                </c:pt>
                <c:pt idx="1">
                  <c:v>No click rate</c:v>
                </c:pt>
              </c:strCache>
            </c:strRef>
          </c:cat>
          <c:val>
            <c:numRef>
              <c:f>Sheet1!$B$2:$B$5</c:f>
              <c:numCache>
                <c:formatCode>General</c:formatCode>
                <c:ptCount val="4"/>
                <c:pt idx="0">
                  <c:v>0.155</c:v>
                </c:pt>
                <c:pt idx="1">
                  <c:v>0.84499999999999997</c:v>
                </c:pt>
              </c:numCache>
            </c:numRef>
          </c:val>
          <c:extLst>
            <c:ext xmlns:c16="http://schemas.microsoft.com/office/drawing/2014/chart" uri="{C3380CC4-5D6E-409C-BE32-E72D297353CC}">
              <c16:uniqueId val="{00000000-3A1E-4C66-A046-DC11B8AAA758}"/>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Click rate</c:v>
                </c:pt>
              </c:strCache>
            </c:strRef>
          </c:tx>
          <c:dPt>
            <c:idx val="0"/>
            <c:bubble3D val="0"/>
            <c:spPr>
              <a:solidFill>
                <a:schemeClr val="accent1"/>
              </a:solidFill>
              <a:ln w="19050">
                <a:noFill/>
              </a:ln>
              <a:effectLst/>
            </c:spPr>
            <c:extLst>
              <c:ext xmlns:c16="http://schemas.microsoft.com/office/drawing/2014/chart" uri="{C3380CC4-5D6E-409C-BE32-E72D297353CC}">
                <c16:uniqueId val="{00000002-3A1E-4C66-A046-DC11B8AAA758}"/>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1-3A1E-4C66-A046-DC11B8AAA7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B8E-4025-AD2C-CD6EE12DCF3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B8E-4025-AD2C-CD6EE12DCF3E}"/>
              </c:ext>
            </c:extLst>
          </c:dPt>
          <c:dLbls>
            <c:dLbl>
              <c:idx val="0"/>
              <c:delete val="1"/>
              <c:extLst>
                <c:ext xmlns:c15="http://schemas.microsoft.com/office/drawing/2012/chart" uri="{CE6537A1-D6FC-4f65-9D91-7224C49458BB}">
                  <c15:layout>
                    <c:manualLayout>
                      <c:w val="0.30296313962149374"/>
                      <c:h val="0.22979488837645629"/>
                    </c:manualLayout>
                  </c15:layout>
                </c:ext>
                <c:ext xmlns:c16="http://schemas.microsoft.com/office/drawing/2014/chart" uri="{C3380CC4-5D6E-409C-BE32-E72D297353CC}">
                  <c16:uniqueId val="{00000002-3A1E-4C66-A046-DC11B8AAA758}"/>
                </c:ext>
              </c:extLst>
            </c:dLbl>
            <c:dLbl>
              <c:idx val="1"/>
              <c:delete val="1"/>
              <c:extLst>
                <c:ext xmlns:c15="http://schemas.microsoft.com/office/drawing/2012/chart" uri="{CE6537A1-D6FC-4f65-9D91-7224C49458BB}"/>
                <c:ext xmlns:c16="http://schemas.microsoft.com/office/drawing/2014/chart" uri="{C3380CC4-5D6E-409C-BE32-E72D297353CC}">
                  <c16:uniqueId val="{00000001-3A1E-4C66-A046-DC11B8AAA7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Click rate</c:v>
                </c:pt>
                <c:pt idx="1">
                  <c:v>No click rate</c:v>
                </c:pt>
              </c:strCache>
            </c:strRef>
          </c:cat>
          <c:val>
            <c:numRef>
              <c:f>Sheet1!$B$2:$B$5</c:f>
              <c:numCache>
                <c:formatCode>General</c:formatCode>
                <c:ptCount val="4"/>
                <c:pt idx="0">
                  <c:v>0.34</c:v>
                </c:pt>
                <c:pt idx="1">
                  <c:v>0.65999999999999992</c:v>
                </c:pt>
              </c:numCache>
            </c:numRef>
          </c:val>
          <c:extLst>
            <c:ext xmlns:c16="http://schemas.microsoft.com/office/drawing/2014/chart" uri="{C3380CC4-5D6E-409C-BE32-E72D297353CC}">
              <c16:uniqueId val="{00000000-3A1E-4C66-A046-DC11B8AAA758}"/>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Click rate</c:v>
                </c:pt>
              </c:strCache>
            </c:strRef>
          </c:tx>
          <c:dPt>
            <c:idx val="0"/>
            <c:bubble3D val="0"/>
            <c:spPr>
              <a:solidFill>
                <a:schemeClr val="accent1"/>
              </a:solidFill>
              <a:ln w="19050">
                <a:noFill/>
              </a:ln>
              <a:effectLst/>
            </c:spPr>
            <c:extLst>
              <c:ext xmlns:c16="http://schemas.microsoft.com/office/drawing/2014/chart" uri="{C3380CC4-5D6E-409C-BE32-E72D297353CC}">
                <c16:uniqueId val="{00000002-3A1E-4C66-A046-DC11B8AAA758}"/>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1-3A1E-4C66-A046-DC11B8AAA7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B8E-4025-AD2C-CD6EE12DCF3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B8E-4025-AD2C-CD6EE12DCF3E}"/>
              </c:ext>
            </c:extLst>
          </c:dPt>
          <c:dLbls>
            <c:dLbl>
              <c:idx val="0"/>
              <c:delete val="1"/>
              <c:extLst>
                <c:ext xmlns:c15="http://schemas.microsoft.com/office/drawing/2012/chart" uri="{CE6537A1-D6FC-4f65-9D91-7224C49458BB}">
                  <c15:layout>
                    <c:manualLayout>
                      <c:w val="0.30296313962149374"/>
                      <c:h val="0.22979488837645629"/>
                    </c:manualLayout>
                  </c15:layout>
                </c:ext>
                <c:ext xmlns:c16="http://schemas.microsoft.com/office/drawing/2014/chart" uri="{C3380CC4-5D6E-409C-BE32-E72D297353CC}">
                  <c16:uniqueId val="{00000002-3A1E-4C66-A046-DC11B8AAA758}"/>
                </c:ext>
              </c:extLst>
            </c:dLbl>
            <c:dLbl>
              <c:idx val="1"/>
              <c:delete val="1"/>
              <c:extLst>
                <c:ext xmlns:c15="http://schemas.microsoft.com/office/drawing/2012/chart" uri="{CE6537A1-D6FC-4f65-9D91-7224C49458BB}"/>
                <c:ext xmlns:c16="http://schemas.microsoft.com/office/drawing/2014/chart" uri="{C3380CC4-5D6E-409C-BE32-E72D297353CC}">
                  <c16:uniqueId val="{00000001-3A1E-4C66-A046-DC11B8AAA7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Click rate</c:v>
                </c:pt>
                <c:pt idx="1">
                  <c:v>No click rate</c:v>
                </c:pt>
              </c:strCache>
            </c:strRef>
          </c:cat>
          <c:val>
            <c:numRef>
              <c:f>Sheet1!$B$2:$B$5</c:f>
              <c:numCache>
                <c:formatCode>General</c:formatCode>
                <c:ptCount val="4"/>
                <c:pt idx="0">
                  <c:v>3.4000000000000002E-2</c:v>
                </c:pt>
                <c:pt idx="1">
                  <c:v>0.96599999999999997</c:v>
                </c:pt>
              </c:numCache>
            </c:numRef>
          </c:val>
          <c:extLst>
            <c:ext xmlns:c16="http://schemas.microsoft.com/office/drawing/2014/chart" uri="{C3380CC4-5D6E-409C-BE32-E72D297353CC}">
              <c16:uniqueId val="{00000000-3A1E-4C66-A046-DC11B8AAA758}"/>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Click rate</c:v>
                </c:pt>
              </c:strCache>
            </c:strRef>
          </c:tx>
          <c:dPt>
            <c:idx val="0"/>
            <c:bubble3D val="0"/>
            <c:spPr>
              <a:solidFill>
                <a:schemeClr val="accent1"/>
              </a:solidFill>
              <a:ln w="19050">
                <a:noFill/>
              </a:ln>
              <a:effectLst/>
            </c:spPr>
            <c:extLst>
              <c:ext xmlns:c16="http://schemas.microsoft.com/office/drawing/2014/chart" uri="{C3380CC4-5D6E-409C-BE32-E72D297353CC}">
                <c16:uniqueId val="{00000002-3A1E-4C66-A046-DC11B8AAA758}"/>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1-3A1E-4C66-A046-DC11B8AAA7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B8E-4025-AD2C-CD6EE12DCF3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B8E-4025-AD2C-CD6EE12DCF3E}"/>
              </c:ext>
            </c:extLst>
          </c:dPt>
          <c:dLbls>
            <c:dLbl>
              <c:idx val="0"/>
              <c:delete val="1"/>
              <c:extLst>
                <c:ext xmlns:c15="http://schemas.microsoft.com/office/drawing/2012/chart" uri="{CE6537A1-D6FC-4f65-9D91-7224C49458BB}">
                  <c15:layout>
                    <c:manualLayout>
                      <c:w val="0.30296313962149374"/>
                      <c:h val="0.22979488837645629"/>
                    </c:manualLayout>
                  </c15:layout>
                </c:ext>
                <c:ext xmlns:c16="http://schemas.microsoft.com/office/drawing/2014/chart" uri="{C3380CC4-5D6E-409C-BE32-E72D297353CC}">
                  <c16:uniqueId val="{00000002-3A1E-4C66-A046-DC11B8AAA758}"/>
                </c:ext>
              </c:extLst>
            </c:dLbl>
            <c:dLbl>
              <c:idx val="1"/>
              <c:delete val="1"/>
              <c:extLst>
                <c:ext xmlns:c15="http://schemas.microsoft.com/office/drawing/2012/chart" uri="{CE6537A1-D6FC-4f65-9D91-7224C49458BB}"/>
                <c:ext xmlns:c16="http://schemas.microsoft.com/office/drawing/2014/chart" uri="{C3380CC4-5D6E-409C-BE32-E72D297353CC}">
                  <c16:uniqueId val="{00000001-3A1E-4C66-A046-DC11B8AAA7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Click rate</c:v>
                </c:pt>
                <c:pt idx="1">
                  <c:v>No click rate</c:v>
                </c:pt>
              </c:strCache>
            </c:strRef>
          </c:cat>
          <c:val>
            <c:numRef>
              <c:f>Sheet1!$B$2:$B$5</c:f>
              <c:numCache>
                <c:formatCode>General</c:formatCode>
                <c:ptCount val="4"/>
                <c:pt idx="0">
                  <c:v>0.34</c:v>
                </c:pt>
                <c:pt idx="1">
                  <c:v>0.65999999999999992</c:v>
                </c:pt>
              </c:numCache>
            </c:numRef>
          </c:val>
          <c:extLst>
            <c:ext xmlns:c16="http://schemas.microsoft.com/office/drawing/2014/chart" uri="{C3380CC4-5D6E-409C-BE32-E72D297353CC}">
              <c16:uniqueId val="{00000000-3A1E-4C66-A046-DC11B8AAA758}"/>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3697703867119"/>
          <c:y val="6.9486239536028893E-2"/>
          <c:w val="0.74786128725898515"/>
          <c:h val="0.75936671524568877"/>
        </c:manualLayout>
      </c:layout>
      <c:lineChart>
        <c:grouping val="standard"/>
        <c:varyColors val="0"/>
        <c:ser>
          <c:idx val="0"/>
          <c:order val="0"/>
          <c:tx>
            <c:strRef>
              <c:f>Sheet1!$B$2</c:f>
              <c:strCache>
                <c:ptCount val="1"/>
                <c:pt idx="0">
                  <c:v>Risk Score</c:v>
                </c:pt>
              </c:strCache>
            </c:strRef>
          </c:tx>
          <c:spPr>
            <a:ln w="28575" cap="rnd">
              <a:solidFill>
                <a:schemeClr val="accent6">
                  <a:alpha val="8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F741-4CD5-B13A-267CFCE362BF}"/>
                </c:ext>
              </c:extLst>
            </c:dLbl>
            <c:dLbl>
              <c:idx val="2"/>
              <c:delete val="1"/>
              <c:extLst>
                <c:ext xmlns:c15="http://schemas.microsoft.com/office/drawing/2012/chart" uri="{CE6537A1-D6FC-4f65-9D91-7224C49458BB}"/>
                <c:ext xmlns:c16="http://schemas.microsoft.com/office/drawing/2014/chart" uri="{C3380CC4-5D6E-409C-BE32-E72D297353CC}">
                  <c16:uniqueId val="{00000005-F741-4CD5-B13A-267CFCE362BF}"/>
                </c:ext>
              </c:extLst>
            </c:dLbl>
            <c:dLbl>
              <c:idx val="3"/>
              <c:delete val="1"/>
              <c:extLst>
                <c:ext xmlns:c15="http://schemas.microsoft.com/office/drawing/2012/chart" uri="{CE6537A1-D6FC-4f65-9D91-7224C49458BB}"/>
                <c:ext xmlns:c16="http://schemas.microsoft.com/office/drawing/2014/chart" uri="{C3380CC4-5D6E-409C-BE32-E72D297353CC}">
                  <c16:uniqueId val="{00000006-F741-4CD5-B13A-267CFCE362BF}"/>
                </c:ext>
              </c:extLst>
            </c:dLbl>
            <c:dLbl>
              <c:idx val="4"/>
              <c:delete val="1"/>
              <c:extLst>
                <c:ext xmlns:c15="http://schemas.microsoft.com/office/drawing/2012/chart" uri="{CE6537A1-D6FC-4f65-9D91-7224C49458BB}"/>
                <c:ext xmlns:c16="http://schemas.microsoft.com/office/drawing/2014/chart" uri="{C3380CC4-5D6E-409C-BE32-E72D297353CC}">
                  <c16:uniqueId val="{00000007-F741-4CD5-B13A-267CFCE362BF}"/>
                </c:ext>
              </c:extLst>
            </c:dLbl>
            <c:dLbl>
              <c:idx val="5"/>
              <c:delete val="1"/>
              <c:extLst>
                <c:ext xmlns:c15="http://schemas.microsoft.com/office/drawing/2012/chart" uri="{CE6537A1-D6FC-4f65-9D91-7224C49458BB}"/>
                <c:ext xmlns:c16="http://schemas.microsoft.com/office/drawing/2014/chart" uri="{C3380CC4-5D6E-409C-BE32-E72D297353CC}">
                  <c16:uniqueId val="{00000008-F741-4CD5-B13A-267CFCE362BF}"/>
                </c:ext>
              </c:extLst>
            </c:dLbl>
            <c:dLbl>
              <c:idx val="6"/>
              <c:delete val="1"/>
              <c:extLst>
                <c:ext xmlns:c15="http://schemas.microsoft.com/office/drawing/2012/chart" uri="{CE6537A1-D6FC-4f65-9D91-7224C49458BB}"/>
                <c:ext xmlns:c16="http://schemas.microsoft.com/office/drawing/2014/chart" uri="{C3380CC4-5D6E-409C-BE32-E72D297353CC}">
                  <c16:uniqueId val="{00000009-F741-4CD5-B13A-267CFCE362BF}"/>
                </c:ext>
              </c:extLst>
            </c:dLbl>
            <c:dLbl>
              <c:idx val="7"/>
              <c:delete val="1"/>
              <c:extLst>
                <c:ext xmlns:c15="http://schemas.microsoft.com/office/drawing/2012/chart" uri="{CE6537A1-D6FC-4f65-9D91-7224C49458BB}"/>
                <c:ext xmlns:c16="http://schemas.microsoft.com/office/drawing/2014/chart" uri="{C3380CC4-5D6E-409C-BE32-E72D297353CC}">
                  <c16:uniqueId val="{0000000A-F741-4CD5-B13A-267CFCE362BF}"/>
                </c:ext>
              </c:extLst>
            </c:dLbl>
            <c:dLbl>
              <c:idx val="8"/>
              <c:delete val="1"/>
              <c:extLst>
                <c:ext xmlns:c15="http://schemas.microsoft.com/office/drawing/2012/chart" uri="{CE6537A1-D6FC-4f65-9D91-7224C49458BB}"/>
                <c:ext xmlns:c16="http://schemas.microsoft.com/office/drawing/2014/chart" uri="{C3380CC4-5D6E-409C-BE32-E72D297353CC}">
                  <c16:uniqueId val="{0000000B-F741-4CD5-B13A-267CFCE362BF}"/>
                </c:ext>
              </c:extLst>
            </c:dLbl>
            <c:dLbl>
              <c:idx val="9"/>
              <c:delete val="1"/>
              <c:extLst>
                <c:ext xmlns:c15="http://schemas.microsoft.com/office/drawing/2012/chart" uri="{CE6537A1-D6FC-4f65-9D91-7224C49458BB}"/>
                <c:ext xmlns:c16="http://schemas.microsoft.com/office/drawing/2014/chart" uri="{C3380CC4-5D6E-409C-BE32-E72D297353CC}">
                  <c16:uniqueId val="{0000000C-F741-4CD5-B13A-267CFCE362BF}"/>
                </c:ext>
              </c:extLst>
            </c:dLbl>
            <c:dLbl>
              <c:idx val="10"/>
              <c:delete val="1"/>
              <c:extLst>
                <c:ext xmlns:c15="http://schemas.microsoft.com/office/drawing/2012/chart" uri="{CE6537A1-D6FC-4f65-9D91-7224C49458BB}"/>
                <c:ext xmlns:c16="http://schemas.microsoft.com/office/drawing/2014/chart" uri="{C3380CC4-5D6E-409C-BE32-E72D297353CC}">
                  <c16:uniqueId val="{0000000D-F741-4CD5-B13A-267CFCE362B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Sheet1!$A$3:$A$14</c:f>
              <c:strCache>
                <c:ptCount val="12"/>
                <c:pt idx="0">
                  <c:v>Sep 1, 2020</c:v>
                </c:pt>
                <c:pt idx="11">
                  <c:v>Aug 31, 2021</c:v>
                </c:pt>
              </c:strCache>
            </c:strRef>
          </c:cat>
          <c:val>
            <c:numRef>
              <c:f>Sheet1!$B$3:$B$14</c:f>
              <c:numCache>
                <c:formatCode>General</c:formatCode>
                <c:ptCount val="12"/>
                <c:pt idx="0">
                  <c:v>6.9</c:v>
                </c:pt>
                <c:pt idx="1">
                  <c:v>6.5</c:v>
                </c:pt>
                <c:pt idx="2">
                  <c:v>6</c:v>
                </c:pt>
                <c:pt idx="3">
                  <c:v>5.5</c:v>
                </c:pt>
                <c:pt idx="4">
                  <c:v>5.2</c:v>
                </c:pt>
                <c:pt idx="5">
                  <c:v>4.9000000000000004</c:v>
                </c:pt>
                <c:pt idx="6">
                  <c:v>5.0999999999999996</c:v>
                </c:pt>
                <c:pt idx="7">
                  <c:v>5.4</c:v>
                </c:pt>
                <c:pt idx="8">
                  <c:v>5.0999999999999996</c:v>
                </c:pt>
                <c:pt idx="9">
                  <c:v>4.9000000000000004</c:v>
                </c:pt>
                <c:pt idx="10">
                  <c:v>4.8</c:v>
                </c:pt>
                <c:pt idx="11">
                  <c:v>4.7</c:v>
                </c:pt>
              </c:numCache>
            </c:numRef>
          </c:val>
          <c:smooth val="0"/>
          <c:extLst>
            <c:ext xmlns:c16="http://schemas.microsoft.com/office/drawing/2014/chart" uri="{C3380CC4-5D6E-409C-BE32-E72D297353CC}">
              <c16:uniqueId val="{00000000-F741-4CD5-B13A-267CFCE362BF}"/>
            </c:ext>
          </c:extLst>
        </c:ser>
        <c:dLbls>
          <c:showLegendKey val="0"/>
          <c:showVal val="0"/>
          <c:showCatName val="0"/>
          <c:showSerName val="0"/>
          <c:showPercent val="0"/>
          <c:showBubbleSize val="0"/>
        </c:dLbls>
        <c:smooth val="0"/>
        <c:axId val="666953039"/>
        <c:axId val="666953519"/>
      </c:lineChart>
      <c:catAx>
        <c:axId val="66695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1" u="none" strike="noStrike" kern="1200" baseline="0">
                <a:solidFill>
                  <a:schemeClr val="accent6"/>
                </a:solidFill>
                <a:latin typeface="+mn-lt"/>
                <a:ea typeface="+mn-ea"/>
                <a:cs typeface="+mn-cs"/>
              </a:defRPr>
            </a:pPr>
            <a:endParaRPr lang="en-IL"/>
          </a:p>
        </c:txPr>
        <c:crossAx val="666953519"/>
        <c:crosses val="autoZero"/>
        <c:auto val="1"/>
        <c:lblAlgn val="ctr"/>
        <c:lblOffset val="100"/>
        <c:noMultiLvlLbl val="0"/>
      </c:catAx>
      <c:valAx>
        <c:axId val="666953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alpha val="40000"/>
                  </a:schemeClr>
                </a:solidFill>
                <a:latin typeface="+mn-lt"/>
                <a:ea typeface="+mn-ea"/>
                <a:cs typeface="+mn-cs"/>
              </a:defRPr>
            </a:pPr>
            <a:endParaRPr lang="en-IL"/>
          </a:p>
        </c:txPr>
        <c:crossAx val="666953039"/>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alpha val="5000"/>
      </a:schemeClr>
    </a:solidFill>
    <a:ln>
      <a:noFill/>
    </a:ln>
    <a:effectLst/>
  </c:spPr>
  <c:txPr>
    <a:bodyPr/>
    <a:lstStyle/>
    <a:p>
      <a:pPr>
        <a:defRPr/>
      </a:pPr>
      <a:endParaRPr lang="en-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6731646270886"/>
          <c:y val="6.9486239536028893E-2"/>
          <c:w val="0.74786128725898515"/>
          <c:h val="0.75936671524568877"/>
        </c:manualLayout>
      </c:layout>
      <c:lineChart>
        <c:grouping val="standard"/>
        <c:varyColors val="0"/>
        <c:ser>
          <c:idx val="0"/>
          <c:order val="0"/>
          <c:tx>
            <c:strRef>
              <c:f>Sheet1!$B$1</c:f>
              <c:strCache>
                <c:ptCount val="1"/>
                <c:pt idx="0">
                  <c:v>Open Rate</c:v>
                </c:pt>
              </c:strCache>
            </c:strRef>
          </c:tx>
          <c:spPr>
            <a:ln w="28575" cap="rnd">
              <a:solidFill>
                <a:schemeClr val="accent6">
                  <a:alpha val="8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72D3-4BAC-BBAA-9A7291438FCA}"/>
                </c:ext>
              </c:extLst>
            </c:dLbl>
            <c:dLbl>
              <c:idx val="2"/>
              <c:delete val="1"/>
              <c:extLst>
                <c:ext xmlns:c15="http://schemas.microsoft.com/office/drawing/2012/chart" uri="{CE6537A1-D6FC-4f65-9D91-7224C49458BB}"/>
                <c:ext xmlns:c16="http://schemas.microsoft.com/office/drawing/2014/chart" uri="{C3380CC4-5D6E-409C-BE32-E72D297353CC}">
                  <c16:uniqueId val="{00000001-72D3-4BAC-BBAA-9A7291438FCA}"/>
                </c:ext>
              </c:extLst>
            </c:dLbl>
            <c:dLbl>
              <c:idx val="3"/>
              <c:delete val="1"/>
              <c:extLst>
                <c:ext xmlns:c15="http://schemas.microsoft.com/office/drawing/2012/chart" uri="{CE6537A1-D6FC-4f65-9D91-7224C49458BB}"/>
                <c:ext xmlns:c16="http://schemas.microsoft.com/office/drawing/2014/chart" uri="{C3380CC4-5D6E-409C-BE32-E72D297353CC}">
                  <c16:uniqueId val="{00000002-72D3-4BAC-BBAA-9A7291438FCA}"/>
                </c:ext>
              </c:extLst>
            </c:dLbl>
            <c:dLbl>
              <c:idx val="4"/>
              <c:delete val="1"/>
              <c:extLst>
                <c:ext xmlns:c15="http://schemas.microsoft.com/office/drawing/2012/chart" uri="{CE6537A1-D6FC-4f65-9D91-7224C49458BB}"/>
                <c:ext xmlns:c16="http://schemas.microsoft.com/office/drawing/2014/chart" uri="{C3380CC4-5D6E-409C-BE32-E72D297353CC}">
                  <c16:uniqueId val="{00000003-72D3-4BAC-BBAA-9A7291438FCA}"/>
                </c:ext>
              </c:extLst>
            </c:dLbl>
            <c:dLbl>
              <c:idx val="5"/>
              <c:delete val="1"/>
              <c:extLst>
                <c:ext xmlns:c15="http://schemas.microsoft.com/office/drawing/2012/chart" uri="{CE6537A1-D6FC-4f65-9D91-7224C49458BB}"/>
                <c:ext xmlns:c16="http://schemas.microsoft.com/office/drawing/2014/chart" uri="{C3380CC4-5D6E-409C-BE32-E72D297353CC}">
                  <c16:uniqueId val="{00000004-72D3-4BAC-BBAA-9A7291438FCA}"/>
                </c:ext>
              </c:extLst>
            </c:dLbl>
            <c:dLbl>
              <c:idx val="6"/>
              <c:delete val="1"/>
              <c:extLst>
                <c:ext xmlns:c15="http://schemas.microsoft.com/office/drawing/2012/chart" uri="{CE6537A1-D6FC-4f65-9D91-7224C49458BB}"/>
                <c:ext xmlns:c16="http://schemas.microsoft.com/office/drawing/2014/chart" uri="{C3380CC4-5D6E-409C-BE32-E72D297353CC}">
                  <c16:uniqueId val="{00000005-72D3-4BAC-BBAA-9A7291438FCA}"/>
                </c:ext>
              </c:extLst>
            </c:dLbl>
            <c:dLbl>
              <c:idx val="7"/>
              <c:delete val="1"/>
              <c:extLst>
                <c:ext xmlns:c15="http://schemas.microsoft.com/office/drawing/2012/chart" uri="{CE6537A1-D6FC-4f65-9D91-7224C49458BB}"/>
                <c:ext xmlns:c16="http://schemas.microsoft.com/office/drawing/2014/chart" uri="{C3380CC4-5D6E-409C-BE32-E72D297353CC}">
                  <c16:uniqueId val="{00000006-72D3-4BAC-BBAA-9A7291438FCA}"/>
                </c:ext>
              </c:extLst>
            </c:dLbl>
            <c:dLbl>
              <c:idx val="8"/>
              <c:delete val="1"/>
              <c:extLst>
                <c:ext xmlns:c15="http://schemas.microsoft.com/office/drawing/2012/chart" uri="{CE6537A1-D6FC-4f65-9D91-7224C49458BB}"/>
                <c:ext xmlns:c16="http://schemas.microsoft.com/office/drawing/2014/chart" uri="{C3380CC4-5D6E-409C-BE32-E72D297353CC}">
                  <c16:uniqueId val="{00000007-72D3-4BAC-BBAA-9A7291438FCA}"/>
                </c:ext>
              </c:extLst>
            </c:dLbl>
            <c:dLbl>
              <c:idx val="9"/>
              <c:delete val="1"/>
              <c:extLst>
                <c:ext xmlns:c15="http://schemas.microsoft.com/office/drawing/2012/chart" uri="{CE6537A1-D6FC-4f65-9D91-7224C49458BB}"/>
                <c:ext xmlns:c16="http://schemas.microsoft.com/office/drawing/2014/chart" uri="{C3380CC4-5D6E-409C-BE32-E72D297353CC}">
                  <c16:uniqueId val="{00000008-72D3-4BAC-BBAA-9A7291438FCA}"/>
                </c:ext>
              </c:extLst>
            </c:dLbl>
            <c:dLbl>
              <c:idx val="10"/>
              <c:delete val="1"/>
              <c:extLst>
                <c:ext xmlns:c15="http://schemas.microsoft.com/office/drawing/2012/chart" uri="{CE6537A1-D6FC-4f65-9D91-7224C49458BB}"/>
                <c:ext xmlns:c16="http://schemas.microsoft.com/office/drawing/2014/chart" uri="{C3380CC4-5D6E-409C-BE32-E72D297353CC}">
                  <c16:uniqueId val="{00000009-72D3-4BAC-BBAA-9A7291438FC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 1, 2020</c:v>
                </c:pt>
                <c:pt idx="11">
                  <c:v>Aug 31, 2021</c:v>
                </c:pt>
              </c:strCache>
            </c:strRef>
          </c:cat>
          <c:val>
            <c:numRef>
              <c:f>Sheet1!$B$2:$B$13</c:f>
              <c:numCache>
                <c:formatCode>0.0%</c:formatCode>
                <c:ptCount val="12"/>
                <c:pt idx="0">
                  <c:v>0.154</c:v>
                </c:pt>
                <c:pt idx="1">
                  <c:v>0.16400000000000001</c:v>
                </c:pt>
                <c:pt idx="2">
                  <c:v>0.19400000000000001</c:v>
                </c:pt>
                <c:pt idx="3">
                  <c:v>0.23</c:v>
                </c:pt>
                <c:pt idx="4">
                  <c:v>0.29699999999999999</c:v>
                </c:pt>
                <c:pt idx="5">
                  <c:v>0.34799999999999998</c:v>
                </c:pt>
                <c:pt idx="6">
                  <c:v>0.38100000000000001</c:v>
                </c:pt>
                <c:pt idx="7">
                  <c:v>0.436</c:v>
                </c:pt>
                <c:pt idx="8">
                  <c:v>0.55700000000000005</c:v>
                </c:pt>
                <c:pt idx="9">
                  <c:v>0.627</c:v>
                </c:pt>
                <c:pt idx="10">
                  <c:v>0.72699999999999998</c:v>
                </c:pt>
                <c:pt idx="11">
                  <c:v>0.80800000000000005</c:v>
                </c:pt>
              </c:numCache>
            </c:numRef>
          </c:val>
          <c:smooth val="0"/>
          <c:extLst>
            <c:ext xmlns:c16="http://schemas.microsoft.com/office/drawing/2014/chart" uri="{C3380CC4-5D6E-409C-BE32-E72D297353CC}">
              <c16:uniqueId val="{0000000A-72D3-4BAC-BBAA-9A7291438FCA}"/>
            </c:ext>
          </c:extLst>
        </c:ser>
        <c:dLbls>
          <c:showLegendKey val="0"/>
          <c:showVal val="0"/>
          <c:showCatName val="0"/>
          <c:showSerName val="0"/>
          <c:showPercent val="0"/>
          <c:showBubbleSize val="0"/>
        </c:dLbls>
        <c:smooth val="0"/>
        <c:axId val="666953039"/>
        <c:axId val="666953519"/>
      </c:lineChart>
      <c:catAx>
        <c:axId val="66695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1" u="none" strike="noStrike" kern="1200" baseline="0">
                <a:solidFill>
                  <a:schemeClr val="accent6"/>
                </a:solidFill>
                <a:latin typeface="+mn-lt"/>
                <a:ea typeface="+mn-ea"/>
                <a:cs typeface="+mn-cs"/>
              </a:defRPr>
            </a:pPr>
            <a:endParaRPr lang="en-IL"/>
          </a:p>
        </c:txPr>
        <c:crossAx val="666953519"/>
        <c:crosses val="autoZero"/>
        <c:auto val="1"/>
        <c:lblAlgn val="ctr"/>
        <c:lblOffset val="100"/>
        <c:noMultiLvlLbl val="0"/>
      </c:catAx>
      <c:valAx>
        <c:axId val="666953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alpha val="40000"/>
                  </a:schemeClr>
                </a:solidFill>
                <a:latin typeface="+mn-lt"/>
                <a:ea typeface="+mn-ea"/>
                <a:cs typeface="+mn-cs"/>
              </a:defRPr>
            </a:pPr>
            <a:endParaRPr lang="en-IL"/>
          </a:p>
        </c:txPr>
        <c:crossAx val="666953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alpha val="5000"/>
      </a:schemeClr>
    </a:solidFill>
    <a:ln>
      <a:noFill/>
    </a:ln>
    <a:effectLst/>
  </c:spPr>
  <c:txPr>
    <a:bodyPr/>
    <a:lstStyle/>
    <a:p>
      <a:pPr rtl="0">
        <a:defRPr/>
      </a:pPr>
      <a:endParaRPr lang="en-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5D765-7577-4117-A760-786B33402F7F}" type="datetimeFigureOut">
              <a:rPr lang="en-IL" smtClean="0"/>
              <a:t>31/10/2023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BC6DA-2B2A-4A86-AC18-8FE39D989D86}" type="slidenum">
              <a:rPr lang="en-IL" smtClean="0"/>
              <a:t>‹#›</a:t>
            </a:fld>
            <a:endParaRPr lang="en-IL"/>
          </a:p>
        </p:txBody>
      </p:sp>
    </p:spTree>
    <p:extLst>
      <p:ext uri="{BB962C8B-B14F-4D97-AF65-F5344CB8AC3E}">
        <p14:creationId xmlns:p14="http://schemas.microsoft.com/office/powerpoint/2010/main" val="193132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contains many figures and graphs about your organization’s training. It’s built in a modular way that allows you to remove any slides that you don’t want or need to present to your managers.</a:t>
            </a:r>
          </a:p>
        </p:txBody>
      </p:sp>
      <p:sp>
        <p:nvSpPr>
          <p:cNvPr id="4" name="Slide Number Placeholder 3"/>
          <p:cNvSpPr>
            <a:spLocks noGrp="1"/>
          </p:cNvSpPr>
          <p:nvPr>
            <p:ph type="sldNum" sz="quarter" idx="5"/>
          </p:nvPr>
        </p:nvSpPr>
        <p:spPr/>
        <p:txBody>
          <a:bodyPr/>
          <a:lstStyle/>
          <a:p>
            <a:fld id="{0EBBC6DA-2B2A-4A86-AC18-8FE39D989D86}" type="slidenum">
              <a:rPr lang="en-IL" smtClean="0"/>
              <a:t>1</a:t>
            </a:fld>
            <a:endParaRPr lang="en-IL"/>
          </a:p>
        </p:txBody>
      </p:sp>
    </p:spTree>
    <p:extLst>
      <p:ext uri="{BB962C8B-B14F-4D97-AF65-F5344CB8AC3E}">
        <p14:creationId xmlns:p14="http://schemas.microsoft.com/office/powerpoint/2010/main" val="4213202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examine departments in your organization that should be closely monitored or need extra training.</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10</a:t>
            </a:fld>
            <a:endParaRPr lang="en-IL"/>
          </a:p>
        </p:txBody>
      </p:sp>
    </p:spTree>
    <p:extLst>
      <p:ext uri="{BB962C8B-B14F-4D97-AF65-F5344CB8AC3E}">
        <p14:creationId xmlns:p14="http://schemas.microsoft.com/office/powerpoint/2010/main" val="119795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simulation had the highest click rate within veteran employees in your organization.</a:t>
            </a:r>
          </a:p>
          <a:p>
            <a:r>
              <a:rPr lang="en-US" dirty="0"/>
              <a:t>Veterans are employees who received at least 7 phishing simulations.</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11</a:t>
            </a:fld>
            <a:endParaRPr lang="en-IL"/>
          </a:p>
        </p:txBody>
      </p:sp>
    </p:spTree>
    <p:extLst>
      <p:ext uri="{BB962C8B-B14F-4D97-AF65-F5344CB8AC3E}">
        <p14:creationId xmlns:p14="http://schemas.microsoft.com/office/powerpoint/2010/main" val="426389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simulation had the highest click rate within new employees in your organization.</a:t>
            </a:r>
          </a:p>
          <a:p>
            <a:r>
              <a:rPr lang="en-US" dirty="0"/>
              <a:t>New employees are ones who received 6 or fewer phishing simulations.</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12</a:t>
            </a:fld>
            <a:endParaRPr lang="en-IL"/>
          </a:p>
        </p:txBody>
      </p:sp>
    </p:spTree>
    <p:extLst>
      <p:ext uri="{BB962C8B-B14F-4D97-AF65-F5344CB8AC3E}">
        <p14:creationId xmlns:p14="http://schemas.microsoft.com/office/powerpoint/2010/main" val="37760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simulation had the lowest click rate in your entire organization.</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13</a:t>
            </a:fld>
            <a:endParaRPr lang="en-IL"/>
          </a:p>
        </p:txBody>
      </p:sp>
    </p:spTree>
    <p:extLst>
      <p:ext uri="{BB962C8B-B14F-4D97-AF65-F5344CB8AC3E}">
        <p14:creationId xmlns:p14="http://schemas.microsoft.com/office/powerpoint/2010/main" val="110983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examine departments in your organization that should be closely monitored or need extra training.</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14</a:t>
            </a:fld>
            <a:endParaRPr lang="en-IL"/>
          </a:p>
        </p:txBody>
      </p:sp>
    </p:spTree>
    <p:extLst>
      <p:ext uri="{BB962C8B-B14F-4D97-AF65-F5344CB8AC3E}">
        <p14:creationId xmlns:p14="http://schemas.microsoft.com/office/powerpoint/2010/main" val="3731865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Awareness Bite had the highest open rate in your entire organization.</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15</a:t>
            </a:fld>
            <a:endParaRPr lang="en-IL"/>
          </a:p>
        </p:txBody>
      </p:sp>
    </p:spTree>
    <p:extLst>
      <p:ext uri="{BB962C8B-B14F-4D97-AF65-F5344CB8AC3E}">
        <p14:creationId xmlns:p14="http://schemas.microsoft.com/office/powerpoint/2010/main" val="4186145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refer to the last 12 months of training.</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16</a:t>
            </a:fld>
            <a:endParaRPr lang="en-IL"/>
          </a:p>
        </p:txBody>
      </p:sp>
    </p:spTree>
    <p:extLst>
      <p:ext uri="{BB962C8B-B14F-4D97-AF65-F5344CB8AC3E}">
        <p14:creationId xmlns:p14="http://schemas.microsoft.com/office/powerpoint/2010/main" val="4276631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training effectiveness across the CybeReady products you have activated.</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17</a:t>
            </a:fld>
            <a:endParaRPr lang="en-IL"/>
          </a:p>
        </p:txBody>
      </p:sp>
    </p:spTree>
    <p:extLst>
      <p:ext uri="{BB962C8B-B14F-4D97-AF65-F5344CB8AC3E}">
        <p14:creationId xmlns:p14="http://schemas.microsoft.com/office/powerpoint/2010/main" val="269298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graph shows the percentage of employees in your organization who are classified as “High Risk”.</a:t>
            </a:r>
          </a:p>
          <a:p>
            <a:r>
              <a:rPr lang="en-US" dirty="0"/>
              <a:t>The bottom graph shows the number of employees in your organization. If you see big changes in the top graph, they might be explained by big changes in the size of the company (like employee turnover or a hiring spree).</a:t>
            </a:r>
          </a:p>
          <a:p>
            <a:r>
              <a:rPr lang="en-US" dirty="0"/>
              <a:t>The x axis in the two graphs is the same, so you can easily fine correlations if necessary.</a:t>
            </a:r>
          </a:p>
        </p:txBody>
      </p:sp>
      <p:sp>
        <p:nvSpPr>
          <p:cNvPr id="4" name="Slide Number Placeholder 3"/>
          <p:cNvSpPr>
            <a:spLocks noGrp="1"/>
          </p:cNvSpPr>
          <p:nvPr>
            <p:ph type="sldNum" sz="quarter" idx="5"/>
          </p:nvPr>
        </p:nvSpPr>
        <p:spPr/>
        <p:txBody>
          <a:bodyPr/>
          <a:lstStyle/>
          <a:p>
            <a:fld id="{0EBBC6DA-2B2A-4A86-AC18-8FE39D989D86}" type="slidenum">
              <a:rPr lang="en-IL" smtClean="0"/>
              <a:t>18</a:t>
            </a:fld>
            <a:endParaRPr lang="en-IL"/>
          </a:p>
        </p:txBody>
      </p:sp>
    </p:spTree>
    <p:extLst>
      <p:ext uri="{BB962C8B-B14F-4D97-AF65-F5344CB8AC3E}">
        <p14:creationId xmlns:p14="http://schemas.microsoft.com/office/powerpoint/2010/main" val="3029208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your organization’s click rate against the benchmark.</a:t>
            </a:r>
          </a:p>
          <a:p>
            <a:r>
              <a:rPr lang="en-US" dirty="0"/>
              <a:t>The benchmark is calculated using data from other organizations who received the same simulations as you.</a:t>
            </a:r>
            <a:endParaRPr lang="he-IL" dirty="0"/>
          </a:p>
        </p:txBody>
      </p:sp>
      <p:sp>
        <p:nvSpPr>
          <p:cNvPr id="4" name="Slide Number Placeholder 3"/>
          <p:cNvSpPr>
            <a:spLocks noGrp="1"/>
          </p:cNvSpPr>
          <p:nvPr>
            <p:ph type="sldNum" sz="quarter" idx="5"/>
          </p:nvPr>
        </p:nvSpPr>
        <p:spPr/>
        <p:txBody>
          <a:bodyPr/>
          <a:lstStyle/>
          <a:p>
            <a:fld id="{0EBBC6DA-2B2A-4A86-AC18-8FE39D989D86}" type="slidenum">
              <a:rPr lang="en-IL" smtClean="0"/>
              <a:t>19</a:t>
            </a:fld>
            <a:endParaRPr lang="en-IL"/>
          </a:p>
        </p:txBody>
      </p:sp>
    </p:spTree>
    <p:extLst>
      <p:ext uri="{BB962C8B-B14F-4D97-AF65-F5344CB8AC3E}">
        <p14:creationId xmlns:p14="http://schemas.microsoft.com/office/powerpoint/2010/main" val="771204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refer to the last training period, which is 3 months (or fewer, if you’re subscribed to CybeReady for less than that).</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2</a:t>
            </a:fld>
            <a:endParaRPr lang="en-IL"/>
          </a:p>
        </p:txBody>
      </p:sp>
    </p:spTree>
    <p:extLst>
      <p:ext uri="{BB962C8B-B14F-4D97-AF65-F5344CB8AC3E}">
        <p14:creationId xmlns:p14="http://schemas.microsoft.com/office/powerpoint/2010/main" val="2842973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percentage of each risk group in your organization, over time. The sum is always 100%.</a:t>
            </a:r>
          </a:p>
          <a:p>
            <a:r>
              <a:rPr lang="en-US" dirty="0"/>
              <a:t>Ideally, you’d want the High Risk group to be as small as possible, and the Low Risk to be as big as possible.</a:t>
            </a:r>
          </a:p>
          <a:p>
            <a:r>
              <a:rPr lang="en-US" dirty="0"/>
              <a:t>New employees always start as Medium Risk.</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20</a:t>
            </a:fld>
            <a:endParaRPr lang="en-IL"/>
          </a:p>
        </p:txBody>
      </p:sp>
    </p:spTree>
    <p:extLst>
      <p:ext uri="{BB962C8B-B14F-4D97-AF65-F5344CB8AC3E}">
        <p14:creationId xmlns:p14="http://schemas.microsoft.com/office/powerpoint/2010/main" val="1646788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graph shows the difference in phishing resilience between new and veteran employees. All employees are considered “New” until they receive at least 7 phishing simulations, at which point they become “Veterans”.</a:t>
            </a:r>
          </a:p>
          <a:p>
            <a:r>
              <a:rPr lang="en-US" dirty="0"/>
              <a:t>Normally, the New Employees line will be above the Veterans line, since they haven’t received as much training.</a:t>
            </a:r>
          </a:p>
          <a:p>
            <a:endParaRPr lang="en-US" dirty="0"/>
          </a:p>
          <a:p>
            <a:r>
              <a:rPr lang="en-US" dirty="0"/>
              <a:t>The bottom graph shows the number of employees in each seniority group. You can use this to explain things if you see any big changes in the top graph.</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21</a:t>
            </a:fld>
            <a:endParaRPr lang="en-IL"/>
          </a:p>
        </p:txBody>
      </p:sp>
    </p:spTree>
    <p:extLst>
      <p:ext uri="{BB962C8B-B14F-4D97-AF65-F5344CB8AC3E}">
        <p14:creationId xmlns:p14="http://schemas.microsoft.com/office/powerpoint/2010/main" val="3019934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number of emails reported by employees in your organization, by the result of CybeReady’s analysis.</a:t>
            </a:r>
          </a:p>
          <a:p>
            <a:r>
              <a:rPr lang="en-US" dirty="0"/>
              <a:t>“Simulation” are phishing simulations we sent to your employees.</a:t>
            </a:r>
          </a:p>
          <a:p>
            <a:r>
              <a:rPr lang="en-US" dirty="0"/>
              <a:t>“Malicious” are emails that were classified as malicious by Google Safe Browsing.</a:t>
            </a:r>
          </a:p>
          <a:p>
            <a:r>
              <a:rPr lang="en-US" dirty="0"/>
              <a:t>“Unverified” are all the emails that Google Safe Browsing couldn’t classify as malicious.</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22</a:t>
            </a:fld>
            <a:endParaRPr lang="en-IL"/>
          </a:p>
        </p:txBody>
      </p:sp>
    </p:spTree>
    <p:extLst>
      <p:ext uri="{BB962C8B-B14F-4D97-AF65-F5344CB8AC3E}">
        <p14:creationId xmlns:p14="http://schemas.microsoft.com/office/powerpoint/2010/main" val="3888108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percentage of employees in your organization who have reported at least one email through </a:t>
            </a:r>
            <a:r>
              <a:rPr lang="en-US" dirty="0" err="1"/>
              <a:t>PhishCage</a:t>
            </a:r>
            <a:r>
              <a:rPr lang="en-US" dirty="0"/>
              <a:t>.</a:t>
            </a:r>
          </a:p>
          <a:p>
            <a:r>
              <a:rPr lang="en-US" dirty="0"/>
              <a:t>If the graph trends downwards, it could be due to an increase in the number of employees in your organization.</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23</a:t>
            </a:fld>
            <a:endParaRPr lang="en-IL"/>
          </a:p>
        </p:txBody>
      </p:sp>
    </p:spTree>
    <p:extLst>
      <p:ext uri="{BB962C8B-B14F-4D97-AF65-F5344CB8AC3E}">
        <p14:creationId xmlns:p14="http://schemas.microsoft.com/office/powerpoint/2010/main" val="2542707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This graph shows the reporting rate of suspicious emails, by risk group.</a:t>
            </a:r>
          </a:p>
          <a:p>
            <a:pPr rtl="0"/>
            <a:r>
              <a:rPr lang="en-US" dirty="0"/>
              <a:t>Ideally, you’d want to see all graphs trending upward.</a:t>
            </a:r>
          </a:p>
        </p:txBody>
      </p:sp>
      <p:sp>
        <p:nvSpPr>
          <p:cNvPr id="4" name="Slide Number Placeholder 3"/>
          <p:cNvSpPr>
            <a:spLocks noGrp="1"/>
          </p:cNvSpPr>
          <p:nvPr>
            <p:ph type="sldNum" sz="quarter" idx="5"/>
          </p:nvPr>
        </p:nvSpPr>
        <p:spPr/>
        <p:txBody>
          <a:bodyPr/>
          <a:lstStyle/>
          <a:p>
            <a:fld id="{0EBBC6DA-2B2A-4A86-AC18-8FE39D989D86}" type="slidenum">
              <a:rPr lang="en-IL" smtClean="0"/>
              <a:t>24</a:t>
            </a:fld>
            <a:endParaRPr lang="en-IL"/>
          </a:p>
        </p:txBody>
      </p:sp>
    </p:spTree>
    <p:extLst>
      <p:ext uri="{BB962C8B-B14F-4D97-AF65-F5344CB8AC3E}">
        <p14:creationId xmlns:p14="http://schemas.microsoft.com/office/powerpoint/2010/main" val="2688106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how employees in your organization interact with Awareness bites.</a:t>
            </a:r>
          </a:p>
          <a:p>
            <a:r>
              <a:rPr lang="en-US" dirty="0"/>
              <a:t>The main line shows the percentage of bites that were opened (out of all sent bites) in each campaign.</a:t>
            </a:r>
          </a:p>
          <a:p>
            <a:r>
              <a:rPr lang="en-US" dirty="0"/>
              <a:t>The other line shows the percentage of </a:t>
            </a:r>
            <a:r>
              <a:rPr lang="en-US" b="0" dirty="0"/>
              <a:t>employees</a:t>
            </a:r>
            <a:r>
              <a:rPr lang="en-US" dirty="0"/>
              <a:t> who opened at least one Awareness Bite during their training.</a:t>
            </a:r>
          </a:p>
        </p:txBody>
      </p:sp>
      <p:sp>
        <p:nvSpPr>
          <p:cNvPr id="4" name="Slide Number Placeholder 3"/>
          <p:cNvSpPr>
            <a:spLocks noGrp="1"/>
          </p:cNvSpPr>
          <p:nvPr>
            <p:ph type="sldNum" sz="quarter" idx="5"/>
          </p:nvPr>
        </p:nvSpPr>
        <p:spPr/>
        <p:txBody>
          <a:bodyPr/>
          <a:lstStyle/>
          <a:p>
            <a:fld id="{0EBBC6DA-2B2A-4A86-AC18-8FE39D989D86}" type="slidenum">
              <a:rPr lang="en-IL" smtClean="0"/>
              <a:t>25</a:t>
            </a:fld>
            <a:endParaRPr lang="en-IL"/>
          </a:p>
        </p:txBody>
      </p:sp>
    </p:spTree>
    <p:extLst>
      <p:ext uri="{BB962C8B-B14F-4D97-AF65-F5344CB8AC3E}">
        <p14:creationId xmlns:p14="http://schemas.microsoft.com/office/powerpoint/2010/main" val="1096596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how many Awareness Bites we sent and how many were opened in comparison.</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26</a:t>
            </a:fld>
            <a:endParaRPr lang="en-IL"/>
          </a:p>
        </p:txBody>
      </p:sp>
    </p:spTree>
    <p:extLst>
      <p:ext uri="{BB962C8B-B14F-4D97-AF65-F5344CB8AC3E}">
        <p14:creationId xmlns:p14="http://schemas.microsoft.com/office/powerpoint/2010/main" val="3308427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how employees in your organization interact with Awareness bites.</a:t>
            </a:r>
          </a:p>
          <a:p>
            <a:r>
              <a:rPr lang="en-US" dirty="0"/>
              <a:t>The main line shows the percentage of quizzes (in the bites) that were answered by employees.</a:t>
            </a:r>
          </a:p>
          <a:p>
            <a:r>
              <a:rPr lang="en-US" dirty="0"/>
              <a:t>The other line shows the percentage of </a:t>
            </a:r>
            <a:r>
              <a:rPr lang="en-US" b="0" dirty="0"/>
              <a:t>employees </a:t>
            </a:r>
            <a:r>
              <a:rPr lang="en-US" dirty="0"/>
              <a:t>who answered at least one Awareness Bite quiz during their training.</a:t>
            </a:r>
          </a:p>
        </p:txBody>
      </p:sp>
      <p:sp>
        <p:nvSpPr>
          <p:cNvPr id="4" name="Slide Number Placeholder 3"/>
          <p:cNvSpPr>
            <a:spLocks noGrp="1"/>
          </p:cNvSpPr>
          <p:nvPr>
            <p:ph type="sldNum" sz="quarter" idx="5"/>
          </p:nvPr>
        </p:nvSpPr>
        <p:spPr/>
        <p:txBody>
          <a:bodyPr/>
          <a:lstStyle/>
          <a:p>
            <a:fld id="{0EBBC6DA-2B2A-4A86-AC18-8FE39D989D86}" type="slidenum">
              <a:rPr lang="en-IL" smtClean="0"/>
              <a:t>27</a:t>
            </a:fld>
            <a:endParaRPr lang="en-IL"/>
          </a:p>
        </p:txBody>
      </p:sp>
    </p:spTree>
    <p:extLst>
      <p:ext uri="{BB962C8B-B14F-4D97-AF65-F5344CB8AC3E}">
        <p14:creationId xmlns:p14="http://schemas.microsoft.com/office/powerpoint/2010/main" val="4221029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This graph shows the percentage of each engagement group in your organization, over time. The sum is always 100%.</a:t>
            </a:r>
          </a:p>
          <a:p>
            <a:r>
              <a:rPr lang="en-US" dirty="0"/>
              <a:t>Ideally, you’d want the High Engagement group to be as big as possible, and the Low Engagement to be as small as possible.</a:t>
            </a:r>
          </a:p>
          <a:p>
            <a:r>
              <a:rPr lang="en-US" dirty="0"/>
              <a:t>New employees always start as Medium Engagement.</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28</a:t>
            </a:fld>
            <a:endParaRPr lang="en-IL"/>
          </a:p>
        </p:txBody>
      </p:sp>
    </p:spTree>
    <p:extLst>
      <p:ext uri="{BB962C8B-B14F-4D97-AF65-F5344CB8AC3E}">
        <p14:creationId xmlns:p14="http://schemas.microsoft.com/office/powerpoint/2010/main" val="2695690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percentage of employees in your organization who have read and signed your </a:t>
            </a:r>
            <a:r>
              <a:rPr lang="en-US" dirty="0" err="1"/>
              <a:t>AuditReady</a:t>
            </a:r>
            <a:r>
              <a:rPr lang="en-US" dirty="0"/>
              <a:t> program.</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29</a:t>
            </a:fld>
            <a:endParaRPr lang="en-IL"/>
          </a:p>
        </p:txBody>
      </p:sp>
    </p:spTree>
    <p:extLst>
      <p:ext uri="{BB962C8B-B14F-4D97-AF65-F5344CB8AC3E}">
        <p14:creationId xmlns:p14="http://schemas.microsoft.com/office/powerpoint/2010/main" val="407195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some figures about the employees training in your organization.</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3</a:t>
            </a:fld>
            <a:endParaRPr lang="en-IL"/>
          </a:p>
        </p:txBody>
      </p:sp>
    </p:spTree>
    <p:extLst>
      <p:ext uri="{BB962C8B-B14F-4D97-AF65-F5344CB8AC3E}">
        <p14:creationId xmlns:p14="http://schemas.microsoft.com/office/powerpoint/2010/main" val="245267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metrics that show how your organization fares against phishing.</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4</a:t>
            </a:fld>
            <a:endParaRPr lang="en-IL"/>
          </a:p>
        </p:txBody>
      </p:sp>
    </p:spTree>
    <p:extLst>
      <p:ext uri="{BB962C8B-B14F-4D97-AF65-F5344CB8AC3E}">
        <p14:creationId xmlns:p14="http://schemas.microsoft.com/office/powerpoint/2010/main" val="133403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metrics show how well your organization is training towards security awareness.</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5</a:t>
            </a:fld>
            <a:endParaRPr lang="en-IL"/>
          </a:p>
        </p:txBody>
      </p:sp>
    </p:spTree>
    <p:extLst>
      <p:ext uri="{BB962C8B-B14F-4D97-AF65-F5344CB8AC3E}">
        <p14:creationId xmlns:p14="http://schemas.microsoft.com/office/powerpoint/2010/main" val="330076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examine departments in your organization that should be closely monitored or need extra training.</a:t>
            </a:r>
            <a:endParaRPr lang="en-IL" dirty="0"/>
          </a:p>
        </p:txBody>
      </p:sp>
      <p:sp>
        <p:nvSpPr>
          <p:cNvPr id="4" name="Slide Number Placeholder 3"/>
          <p:cNvSpPr>
            <a:spLocks noGrp="1"/>
          </p:cNvSpPr>
          <p:nvPr>
            <p:ph type="sldNum" sz="quarter" idx="5"/>
          </p:nvPr>
        </p:nvSpPr>
        <p:spPr/>
        <p:txBody>
          <a:bodyPr/>
          <a:lstStyle/>
          <a:p>
            <a:fld id="{0EBBC6DA-2B2A-4A86-AC18-8FE39D989D86}" type="slidenum">
              <a:rPr lang="en-IL" smtClean="0"/>
              <a:t>6</a:t>
            </a:fld>
            <a:endParaRPr lang="en-IL"/>
          </a:p>
        </p:txBody>
      </p:sp>
    </p:spTree>
    <p:extLst>
      <p:ext uri="{BB962C8B-B14F-4D97-AF65-F5344CB8AC3E}">
        <p14:creationId xmlns:p14="http://schemas.microsoft.com/office/powerpoint/2010/main" val="227593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most vulnerable departments in terms of click rate: number of clicks divided by the number of simulations sent to employees in that department.</a:t>
            </a:r>
          </a:p>
        </p:txBody>
      </p:sp>
      <p:sp>
        <p:nvSpPr>
          <p:cNvPr id="4" name="Slide Number Placeholder 3"/>
          <p:cNvSpPr>
            <a:spLocks noGrp="1"/>
          </p:cNvSpPr>
          <p:nvPr>
            <p:ph type="sldNum" sz="quarter" idx="5"/>
          </p:nvPr>
        </p:nvSpPr>
        <p:spPr/>
        <p:txBody>
          <a:bodyPr/>
          <a:lstStyle/>
          <a:p>
            <a:fld id="{0EBBC6DA-2B2A-4A86-AC18-8FE39D989D86}" type="slidenum">
              <a:rPr lang="en-IL" smtClean="0"/>
              <a:t>7</a:t>
            </a:fld>
            <a:endParaRPr lang="en-IL"/>
          </a:p>
        </p:txBody>
      </p:sp>
    </p:spTree>
    <p:extLst>
      <p:ext uri="{BB962C8B-B14F-4D97-AF65-F5344CB8AC3E}">
        <p14:creationId xmlns:p14="http://schemas.microsoft.com/office/powerpoint/2010/main" val="2407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most vulnerable departments by number of phishing simulations clicks.</a:t>
            </a:r>
          </a:p>
          <a:p>
            <a:r>
              <a:rPr lang="en-US" dirty="0"/>
              <a:t>Even if a department is resilient on average, keep in mind that even one employee who is susceptible to phishing – is a vulnerability in your organization. You might also want to make sure that those departments don’t have access to sensitive data.</a:t>
            </a:r>
          </a:p>
        </p:txBody>
      </p:sp>
      <p:sp>
        <p:nvSpPr>
          <p:cNvPr id="4" name="Slide Number Placeholder 3"/>
          <p:cNvSpPr>
            <a:spLocks noGrp="1"/>
          </p:cNvSpPr>
          <p:nvPr>
            <p:ph type="sldNum" sz="quarter" idx="5"/>
          </p:nvPr>
        </p:nvSpPr>
        <p:spPr/>
        <p:txBody>
          <a:bodyPr/>
          <a:lstStyle/>
          <a:p>
            <a:fld id="{0EBBC6DA-2B2A-4A86-AC18-8FE39D989D86}" type="slidenum">
              <a:rPr lang="en-IL" smtClean="0"/>
              <a:t>8</a:t>
            </a:fld>
            <a:endParaRPr lang="en-IL"/>
          </a:p>
        </p:txBody>
      </p:sp>
    </p:spTree>
    <p:extLst>
      <p:ext uri="{BB962C8B-B14F-4D97-AF65-F5344CB8AC3E}">
        <p14:creationId xmlns:p14="http://schemas.microsoft.com/office/powerpoint/2010/main" val="82166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the departments whose click rate has risen the most, compared to the previous training period. While some of them may not be the most vulnerable departments at the moment, they are worth monitoring.</a:t>
            </a:r>
          </a:p>
        </p:txBody>
      </p:sp>
      <p:sp>
        <p:nvSpPr>
          <p:cNvPr id="4" name="Slide Number Placeholder 3"/>
          <p:cNvSpPr>
            <a:spLocks noGrp="1"/>
          </p:cNvSpPr>
          <p:nvPr>
            <p:ph type="sldNum" sz="quarter" idx="5"/>
          </p:nvPr>
        </p:nvSpPr>
        <p:spPr/>
        <p:txBody>
          <a:bodyPr/>
          <a:lstStyle/>
          <a:p>
            <a:fld id="{0EBBC6DA-2B2A-4A86-AC18-8FE39D989D86}" type="slidenum">
              <a:rPr lang="en-IL" smtClean="0"/>
              <a:t>9</a:t>
            </a:fld>
            <a:endParaRPr lang="en-IL"/>
          </a:p>
        </p:txBody>
      </p:sp>
    </p:spTree>
    <p:extLst>
      <p:ext uri="{BB962C8B-B14F-4D97-AF65-F5344CB8AC3E}">
        <p14:creationId xmlns:p14="http://schemas.microsoft.com/office/powerpoint/2010/main" val="1213726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1.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pic>
        <p:nvPicPr>
          <p:cNvPr id="6" name="Picture 5" descr="A picture containing outdoor, sky, nature, mountain range&#10;&#10;Description automatically generated">
            <a:extLst>
              <a:ext uri="{FF2B5EF4-FFF2-40B4-BE49-F238E27FC236}">
                <a16:creationId xmlns:a16="http://schemas.microsoft.com/office/drawing/2014/main" id="{F7BADB73-3E15-EE6C-CA2F-C1C2FEFC7159}"/>
              </a:ext>
            </a:extLst>
          </p:cNvPr>
          <p:cNvPicPr>
            <a:picLocks noChangeAspect="1"/>
          </p:cNvPicPr>
          <p:nvPr userDrawn="1"/>
        </p:nvPicPr>
        <p:blipFill>
          <a:blip r:embed="rId2"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351" y="0"/>
            <a:ext cx="8405299" cy="6863975"/>
          </a:xfrm>
          <a:prstGeom prst="rect">
            <a:avLst/>
          </a:prstGeom>
        </p:spPr>
      </p:pic>
      <p:cxnSp>
        <p:nvCxnSpPr>
          <p:cNvPr id="3" name="Straight Connector 2">
            <a:extLst>
              <a:ext uri="{FF2B5EF4-FFF2-40B4-BE49-F238E27FC236}">
                <a16:creationId xmlns:a16="http://schemas.microsoft.com/office/drawing/2014/main" id="{6035F647-EFDC-CE7C-E1A1-92E830395C47}"/>
              </a:ext>
            </a:extLst>
          </p:cNvPr>
          <p:cNvCxnSpPr>
            <a:cxnSpLocks/>
          </p:cNvCxnSpPr>
          <p:nvPr userDrawn="1"/>
        </p:nvCxnSpPr>
        <p:spPr>
          <a:xfrm>
            <a:off x="8439887" y="-2381"/>
            <a:ext cx="0" cy="686038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35" name="Picture 34" descr="A picture containing screenshot, black, pattern, style&#10;&#10;Description automatically generated">
            <a:extLst>
              <a:ext uri="{FF2B5EF4-FFF2-40B4-BE49-F238E27FC236}">
                <a16:creationId xmlns:a16="http://schemas.microsoft.com/office/drawing/2014/main" id="{7DEFD6D7-1EBF-E66B-55B4-938DA5623B7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500" y="105390"/>
            <a:ext cx="8663406" cy="1870156"/>
          </a:xfrm>
          <a:prstGeom prst="rect">
            <a:avLst/>
          </a:prstGeom>
        </p:spPr>
      </p:pic>
      <p:sp>
        <p:nvSpPr>
          <p:cNvPr id="4" name="Picture Placeholder 3">
            <a:extLst>
              <a:ext uri="{FF2B5EF4-FFF2-40B4-BE49-F238E27FC236}">
                <a16:creationId xmlns:a16="http://schemas.microsoft.com/office/drawing/2014/main" id="{558B87CE-FF08-82A8-CC10-129CCB05505A}"/>
              </a:ext>
            </a:extLst>
          </p:cNvPr>
          <p:cNvSpPr>
            <a:spLocks noGrp="1"/>
          </p:cNvSpPr>
          <p:nvPr>
            <p:ph type="pic" sz="quarter" idx="10" hasCustomPrompt="1"/>
          </p:nvPr>
        </p:nvSpPr>
        <p:spPr>
          <a:xfrm>
            <a:off x="8867958" y="508959"/>
            <a:ext cx="2941456" cy="1465892"/>
          </a:xfrm>
        </p:spPr>
        <p:txBody>
          <a:bodyPr/>
          <a:lstStyle>
            <a:lvl1pPr>
              <a:defRPr/>
            </a:lvl1pPr>
          </a:lstStyle>
          <a:p>
            <a:r>
              <a:rPr lang="en-US" dirty="0"/>
              <a:t>logo</a:t>
            </a:r>
            <a:endParaRPr lang="en-IL" dirty="0"/>
          </a:p>
        </p:txBody>
      </p:sp>
      <p:grpSp>
        <p:nvGrpSpPr>
          <p:cNvPr id="11" name="Group 10">
            <a:extLst>
              <a:ext uri="{FF2B5EF4-FFF2-40B4-BE49-F238E27FC236}">
                <a16:creationId xmlns:a16="http://schemas.microsoft.com/office/drawing/2014/main" id="{35270741-A66D-AFEF-E910-1B5DCAB0D8BB}"/>
              </a:ext>
            </a:extLst>
          </p:cNvPr>
          <p:cNvGrpSpPr/>
          <p:nvPr userDrawn="1"/>
        </p:nvGrpSpPr>
        <p:grpSpPr>
          <a:xfrm>
            <a:off x="127887" y="6613435"/>
            <a:ext cx="1307479" cy="138499"/>
            <a:chOff x="127887" y="6613435"/>
            <a:chExt cx="1307479" cy="138499"/>
          </a:xfrm>
        </p:grpSpPr>
        <p:sp>
          <p:nvSpPr>
            <p:cNvPr id="7" name="TextBox 6">
              <a:extLst>
                <a:ext uri="{FF2B5EF4-FFF2-40B4-BE49-F238E27FC236}">
                  <a16:creationId xmlns:a16="http://schemas.microsoft.com/office/drawing/2014/main" id="{870EAB52-C799-3AE0-8DCC-0EB7687DAD7C}"/>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8" name="Picture 7" descr="A white text on a black background&#10;&#10;Description automatically generated">
              <a:extLst>
                <a:ext uri="{FF2B5EF4-FFF2-40B4-BE49-F238E27FC236}">
                  <a16:creationId xmlns:a16="http://schemas.microsoft.com/office/drawing/2014/main" id="{A319459A-DDD7-1F9A-F770-6AA3EC8DF365}"/>
                </a:ext>
              </a:extLst>
            </p:cNvPr>
            <p:cNvPicPr>
              <a:picLocks noChangeAspect="1"/>
            </p:cNvPicPr>
            <p:nvPr userDrawn="1"/>
          </p:nvPicPr>
          <p:blipFill>
            <a:blip r:embed="rId4">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8706498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ishCage top banner">
    <p:spTree>
      <p:nvGrpSpPr>
        <p:cNvPr id="1" name=""/>
        <p:cNvGrpSpPr/>
        <p:nvPr/>
      </p:nvGrpSpPr>
      <p:grpSpPr>
        <a:xfrm>
          <a:off x="0" y="0"/>
          <a:ext cx="0" cy="0"/>
          <a:chOff x="0" y="0"/>
          <a:chExt cx="0" cy="0"/>
        </a:xfrm>
      </p:grpSpPr>
      <p:pic>
        <p:nvPicPr>
          <p:cNvPr id="6" name="Picture 5" descr="A close up of a computer screen&#10;&#10;Description automatically generated with medium confidence">
            <a:extLst>
              <a:ext uri="{FF2B5EF4-FFF2-40B4-BE49-F238E27FC236}">
                <a16:creationId xmlns:a16="http://schemas.microsoft.com/office/drawing/2014/main" id="{5BE7378B-465D-376F-FEB9-8A9CD38A6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247900"/>
          </a:xfrm>
          <a:prstGeom prst="rect">
            <a:avLst/>
          </a:prstGeom>
        </p:spPr>
      </p:pic>
      <p:sp>
        <p:nvSpPr>
          <p:cNvPr id="4" name="Rectangle 3">
            <a:extLst>
              <a:ext uri="{FF2B5EF4-FFF2-40B4-BE49-F238E27FC236}">
                <a16:creationId xmlns:a16="http://schemas.microsoft.com/office/drawing/2014/main" id="{CB03071F-49EA-2F8A-0DFF-00D1891393AF}"/>
              </a:ext>
            </a:extLst>
          </p:cNvPr>
          <p:cNvSpPr/>
          <p:nvPr userDrawn="1"/>
        </p:nvSpPr>
        <p:spPr>
          <a:xfrm>
            <a:off x="0" y="0"/>
            <a:ext cx="12192000" cy="24905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Rectangle: Top Corners Rounded 4">
            <a:extLst>
              <a:ext uri="{FF2B5EF4-FFF2-40B4-BE49-F238E27FC236}">
                <a16:creationId xmlns:a16="http://schemas.microsoft.com/office/drawing/2014/main" id="{2B2D2538-BE6D-F041-A267-D95377A0269A}"/>
              </a:ext>
            </a:extLst>
          </p:cNvPr>
          <p:cNvSpPr/>
          <p:nvPr userDrawn="1"/>
        </p:nvSpPr>
        <p:spPr>
          <a:xfrm>
            <a:off x="9350489" y="0"/>
            <a:ext cx="2455816" cy="547688"/>
          </a:xfrm>
          <a:prstGeom prst="round2SameRect">
            <a:avLst>
              <a:gd name="adj1" fmla="val 0"/>
              <a:gd name="adj2" fmla="val 217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PhishCage</a:t>
            </a:r>
            <a:endParaRPr lang="en-IL" sz="2000" b="1" dirty="0"/>
          </a:p>
        </p:txBody>
      </p:sp>
      <p:sp>
        <p:nvSpPr>
          <p:cNvPr id="7" name="Content Placeholder 5">
            <a:extLst>
              <a:ext uri="{FF2B5EF4-FFF2-40B4-BE49-F238E27FC236}">
                <a16:creationId xmlns:a16="http://schemas.microsoft.com/office/drawing/2014/main" id="{530CD2E5-60CA-D98B-71D7-1A9E351B30FB}"/>
              </a:ext>
            </a:extLst>
          </p:cNvPr>
          <p:cNvSpPr>
            <a:spLocks noGrp="1"/>
          </p:cNvSpPr>
          <p:nvPr>
            <p:ph sz="quarter" idx="10" hasCustomPrompt="1"/>
          </p:nvPr>
        </p:nvSpPr>
        <p:spPr>
          <a:xfrm>
            <a:off x="529343" y="509948"/>
            <a:ext cx="8435451" cy="1155565"/>
          </a:xfrm>
          <a:prstGeom prst="rect">
            <a:avLst/>
          </a:prstGeom>
          <a:noFill/>
        </p:spPr>
        <p:txBody>
          <a:bodyPr wrap="square" lIns="0" tIns="0" rIns="0" bIns="0" rtlCol="0">
            <a:noAutofit/>
          </a:bodyPr>
          <a:lstStyle>
            <a:lvl1pPr marL="0" indent="0">
              <a:buNone/>
              <a:defRPr lang="en-IL" sz="3200" b="1" dirty="0" smtClean="0">
                <a:solidFill>
                  <a:schemeClr val="bg1"/>
                </a:solidFill>
              </a:defRPr>
            </a:lvl1pPr>
          </a:lstStyle>
          <a:p>
            <a:pPr marL="0" lvl="0"/>
            <a:r>
              <a:rPr lang="en-US" sz="2800" b="1" dirty="0">
                <a:solidFill>
                  <a:schemeClr val="bg1"/>
                </a:solidFill>
              </a:rPr>
              <a:t>Slide Title</a:t>
            </a:r>
            <a:endParaRPr lang="en-IL" sz="2800" b="1" dirty="0">
              <a:solidFill>
                <a:schemeClr val="bg1"/>
              </a:solidFill>
            </a:endParaRPr>
          </a:p>
        </p:txBody>
      </p:sp>
      <p:grpSp>
        <p:nvGrpSpPr>
          <p:cNvPr id="3" name="Group 2">
            <a:extLst>
              <a:ext uri="{FF2B5EF4-FFF2-40B4-BE49-F238E27FC236}">
                <a16:creationId xmlns:a16="http://schemas.microsoft.com/office/drawing/2014/main" id="{AB92A512-A152-D473-8BE5-94220156D09F}"/>
              </a:ext>
            </a:extLst>
          </p:cNvPr>
          <p:cNvGrpSpPr/>
          <p:nvPr userDrawn="1"/>
        </p:nvGrpSpPr>
        <p:grpSpPr>
          <a:xfrm>
            <a:off x="10795887" y="1997985"/>
            <a:ext cx="1307479" cy="138499"/>
            <a:chOff x="127887" y="6613435"/>
            <a:chExt cx="1307479" cy="138499"/>
          </a:xfrm>
        </p:grpSpPr>
        <p:sp>
          <p:nvSpPr>
            <p:cNvPr id="8" name="TextBox 7">
              <a:extLst>
                <a:ext uri="{FF2B5EF4-FFF2-40B4-BE49-F238E27FC236}">
                  <a16:creationId xmlns:a16="http://schemas.microsoft.com/office/drawing/2014/main" id="{544737E5-97C0-2A69-B610-DC00F45CE4E5}"/>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9" name="Picture 8" descr="A white text on a black background&#10;&#10;Description automatically generated">
              <a:extLst>
                <a:ext uri="{FF2B5EF4-FFF2-40B4-BE49-F238E27FC236}">
                  <a16:creationId xmlns:a16="http://schemas.microsoft.com/office/drawing/2014/main" id="{DE8A927D-2B15-436D-AF49-22598A6D4E26}"/>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3923540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ishCage side banner">
    <p:spTree>
      <p:nvGrpSpPr>
        <p:cNvPr id="1" name=""/>
        <p:cNvGrpSpPr/>
        <p:nvPr/>
      </p:nvGrpSpPr>
      <p:grpSpPr>
        <a:xfrm>
          <a:off x="0" y="0"/>
          <a:ext cx="0" cy="0"/>
          <a:chOff x="0" y="0"/>
          <a:chExt cx="0" cy="0"/>
        </a:xfrm>
      </p:grpSpPr>
      <p:pic>
        <p:nvPicPr>
          <p:cNvPr id="10" name="Picture 9" descr="A picture containing electronics, computer, text, electronic device&#10;&#10;Description automatically generated">
            <a:extLst>
              <a:ext uri="{FF2B5EF4-FFF2-40B4-BE49-F238E27FC236}">
                <a16:creationId xmlns:a16="http://schemas.microsoft.com/office/drawing/2014/main" id="{71B8574D-EC2A-2A4C-511D-95E2334114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486362" cy="6858000"/>
          </a:xfrm>
          <a:prstGeom prst="rect">
            <a:avLst/>
          </a:prstGeom>
        </p:spPr>
      </p:pic>
      <p:sp>
        <p:nvSpPr>
          <p:cNvPr id="5" name="Rectangle: Top Corners Rounded 4">
            <a:extLst>
              <a:ext uri="{FF2B5EF4-FFF2-40B4-BE49-F238E27FC236}">
                <a16:creationId xmlns:a16="http://schemas.microsoft.com/office/drawing/2014/main" id="{2B2D2538-BE6D-F041-A267-D95377A0269A}"/>
              </a:ext>
            </a:extLst>
          </p:cNvPr>
          <p:cNvSpPr/>
          <p:nvPr userDrawn="1"/>
        </p:nvSpPr>
        <p:spPr>
          <a:xfrm>
            <a:off x="9350489" y="0"/>
            <a:ext cx="2455816" cy="547688"/>
          </a:xfrm>
          <a:prstGeom prst="round2SameRect">
            <a:avLst>
              <a:gd name="adj1" fmla="val 0"/>
              <a:gd name="adj2" fmla="val 217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PhishCage</a:t>
            </a:r>
            <a:endParaRPr lang="en-IL" sz="2000" b="1" dirty="0"/>
          </a:p>
        </p:txBody>
      </p:sp>
      <p:sp>
        <p:nvSpPr>
          <p:cNvPr id="3" name="Rectangle 2">
            <a:extLst>
              <a:ext uri="{FF2B5EF4-FFF2-40B4-BE49-F238E27FC236}">
                <a16:creationId xmlns:a16="http://schemas.microsoft.com/office/drawing/2014/main" id="{E7C9F955-A8DE-2057-1B63-894051F7E9A8}"/>
              </a:ext>
            </a:extLst>
          </p:cNvPr>
          <p:cNvSpPr/>
          <p:nvPr userDrawn="1"/>
        </p:nvSpPr>
        <p:spPr>
          <a:xfrm>
            <a:off x="0" y="0"/>
            <a:ext cx="3592286"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Content Placeholder 5">
            <a:extLst>
              <a:ext uri="{FF2B5EF4-FFF2-40B4-BE49-F238E27FC236}">
                <a16:creationId xmlns:a16="http://schemas.microsoft.com/office/drawing/2014/main" id="{95CA2CD6-B26D-8EFC-C76B-7F6E4CC883A4}"/>
              </a:ext>
            </a:extLst>
          </p:cNvPr>
          <p:cNvSpPr>
            <a:spLocks noGrp="1"/>
          </p:cNvSpPr>
          <p:nvPr>
            <p:ph sz="quarter" idx="11" hasCustomPrompt="1"/>
          </p:nvPr>
        </p:nvSpPr>
        <p:spPr>
          <a:xfrm>
            <a:off x="281149" y="496886"/>
            <a:ext cx="2880063" cy="387798"/>
          </a:xfrm>
          <a:prstGeom prst="rect">
            <a:avLst/>
          </a:prstGeom>
          <a:noFill/>
        </p:spPr>
        <p:txBody>
          <a:bodyPr wrap="square" lIns="0" tIns="0" rIns="0" bIns="0" rtlCol="0">
            <a:spAutoFit/>
          </a:bodyPr>
          <a:lstStyle>
            <a:lvl1pPr marL="0" indent="0">
              <a:buNone/>
              <a:defRPr lang="en-IL" sz="3200" b="1" dirty="0" smtClean="0">
                <a:solidFill>
                  <a:schemeClr val="bg1"/>
                </a:solidFill>
              </a:defRPr>
            </a:lvl1pPr>
          </a:lstStyle>
          <a:p>
            <a:pPr marL="0" lvl="0"/>
            <a:r>
              <a:rPr lang="en-US" sz="2800" b="1" dirty="0">
                <a:solidFill>
                  <a:schemeClr val="bg1"/>
                </a:solidFill>
              </a:rPr>
              <a:t>Slide Title</a:t>
            </a:r>
            <a:endParaRPr lang="en-IL" sz="2800" b="1" dirty="0">
              <a:solidFill>
                <a:schemeClr val="bg1"/>
              </a:solidFill>
            </a:endParaRPr>
          </a:p>
        </p:txBody>
      </p:sp>
      <p:grpSp>
        <p:nvGrpSpPr>
          <p:cNvPr id="4" name="Group 3">
            <a:extLst>
              <a:ext uri="{FF2B5EF4-FFF2-40B4-BE49-F238E27FC236}">
                <a16:creationId xmlns:a16="http://schemas.microsoft.com/office/drawing/2014/main" id="{D8B963CC-F620-D5F2-6B87-923D2C13B67B}"/>
              </a:ext>
            </a:extLst>
          </p:cNvPr>
          <p:cNvGrpSpPr/>
          <p:nvPr userDrawn="1"/>
        </p:nvGrpSpPr>
        <p:grpSpPr>
          <a:xfrm>
            <a:off x="127887" y="6613435"/>
            <a:ext cx="1307479" cy="138499"/>
            <a:chOff x="127887" y="6613435"/>
            <a:chExt cx="1307479" cy="138499"/>
          </a:xfrm>
        </p:grpSpPr>
        <p:sp>
          <p:nvSpPr>
            <p:cNvPr id="6" name="TextBox 5">
              <a:extLst>
                <a:ext uri="{FF2B5EF4-FFF2-40B4-BE49-F238E27FC236}">
                  <a16:creationId xmlns:a16="http://schemas.microsoft.com/office/drawing/2014/main" id="{D75D6354-BC90-A30A-DE7A-2435E3341CD7}"/>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7" name="Picture 6" descr="A white text on a black background&#10;&#10;Description automatically generated">
              <a:extLst>
                <a:ext uri="{FF2B5EF4-FFF2-40B4-BE49-F238E27FC236}">
                  <a16:creationId xmlns:a16="http://schemas.microsoft.com/office/drawing/2014/main" id="{D8F3C32B-A7CD-B213-6754-B3BD8A9B5E83}"/>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3082348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wareness Bites side banner">
    <p:spTree>
      <p:nvGrpSpPr>
        <p:cNvPr id="1" name=""/>
        <p:cNvGrpSpPr/>
        <p:nvPr/>
      </p:nvGrpSpPr>
      <p:grpSpPr>
        <a:xfrm>
          <a:off x="0" y="0"/>
          <a:ext cx="0" cy="0"/>
          <a:chOff x="0" y="0"/>
          <a:chExt cx="0" cy="0"/>
        </a:xfrm>
      </p:grpSpPr>
      <p:pic>
        <p:nvPicPr>
          <p:cNvPr id="4" name="Picture 3" descr="A hand holding a phone&#10;&#10;Description automatically generated with medium confidence">
            <a:extLst>
              <a:ext uri="{FF2B5EF4-FFF2-40B4-BE49-F238E27FC236}">
                <a16:creationId xmlns:a16="http://schemas.microsoft.com/office/drawing/2014/main" id="{DB37D58D-DDDA-3EF7-11E8-BC0EF82C79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065704" cy="6858000"/>
          </a:xfrm>
          <a:prstGeom prst="rect">
            <a:avLst/>
          </a:prstGeom>
        </p:spPr>
      </p:pic>
      <p:sp>
        <p:nvSpPr>
          <p:cNvPr id="5" name="Rectangle: Top Corners Rounded 4">
            <a:extLst>
              <a:ext uri="{FF2B5EF4-FFF2-40B4-BE49-F238E27FC236}">
                <a16:creationId xmlns:a16="http://schemas.microsoft.com/office/drawing/2014/main" id="{2B2D2538-BE6D-F041-A267-D95377A0269A}"/>
              </a:ext>
            </a:extLst>
          </p:cNvPr>
          <p:cNvSpPr/>
          <p:nvPr userDrawn="1"/>
        </p:nvSpPr>
        <p:spPr>
          <a:xfrm>
            <a:off x="9350489" y="0"/>
            <a:ext cx="2455816" cy="547688"/>
          </a:xfrm>
          <a:prstGeom prst="round2SameRect">
            <a:avLst>
              <a:gd name="adj1" fmla="val 0"/>
              <a:gd name="adj2" fmla="val 217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Awareness Bites</a:t>
            </a:r>
            <a:endParaRPr lang="en-IL" sz="2000" b="1" dirty="0"/>
          </a:p>
        </p:txBody>
      </p:sp>
      <p:sp>
        <p:nvSpPr>
          <p:cNvPr id="3" name="Rectangle 2">
            <a:extLst>
              <a:ext uri="{FF2B5EF4-FFF2-40B4-BE49-F238E27FC236}">
                <a16:creationId xmlns:a16="http://schemas.microsoft.com/office/drawing/2014/main" id="{E7C9F955-A8DE-2057-1B63-894051F7E9A8}"/>
              </a:ext>
            </a:extLst>
          </p:cNvPr>
          <p:cNvSpPr/>
          <p:nvPr userDrawn="1"/>
        </p:nvSpPr>
        <p:spPr>
          <a:xfrm>
            <a:off x="0" y="0"/>
            <a:ext cx="3161212"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Content Placeholder 5">
            <a:extLst>
              <a:ext uri="{FF2B5EF4-FFF2-40B4-BE49-F238E27FC236}">
                <a16:creationId xmlns:a16="http://schemas.microsoft.com/office/drawing/2014/main" id="{95CA2CD6-B26D-8EFC-C76B-7F6E4CC883A4}"/>
              </a:ext>
            </a:extLst>
          </p:cNvPr>
          <p:cNvSpPr>
            <a:spLocks noGrp="1"/>
          </p:cNvSpPr>
          <p:nvPr>
            <p:ph sz="quarter" idx="11" hasCustomPrompt="1"/>
          </p:nvPr>
        </p:nvSpPr>
        <p:spPr>
          <a:xfrm>
            <a:off x="281149" y="496886"/>
            <a:ext cx="2583971" cy="387798"/>
          </a:xfrm>
          <a:prstGeom prst="rect">
            <a:avLst/>
          </a:prstGeom>
          <a:noFill/>
        </p:spPr>
        <p:txBody>
          <a:bodyPr wrap="square" lIns="0" tIns="0" rIns="0" bIns="0" rtlCol="0">
            <a:spAutoFit/>
          </a:bodyPr>
          <a:lstStyle>
            <a:lvl1pPr marL="0" indent="0">
              <a:buNone/>
              <a:defRPr lang="en-IL" sz="3200" b="1" dirty="0" smtClean="0">
                <a:solidFill>
                  <a:schemeClr val="bg1"/>
                </a:solidFill>
              </a:defRPr>
            </a:lvl1pPr>
          </a:lstStyle>
          <a:p>
            <a:pPr marL="0" lvl="0"/>
            <a:r>
              <a:rPr lang="en-US" sz="2800" b="1" dirty="0">
                <a:solidFill>
                  <a:schemeClr val="bg1"/>
                </a:solidFill>
              </a:rPr>
              <a:t>Slide Title</a:t>
            </a:r>
            <a:endParaRPr lang="en-IL" sz="2800" b="1" dirty="0">
              <a:solidFill>
                <a:schemeClr val="bg1"/>
              </a:solidFill>
            </a:endParaRPr>
          </a:p>
        </p:txBody>
      </p:sp>
      <p:grpSp>
        <p:nvGrpSpPr>
          <p:cNvPr id="6" name="Group 5">
            <a:extLst>
              <a:ext uri="{FF2B5EF4-FFF2-40B4-BE49-F238E27FC236}">
                <a16:creationId xmlns:a16="http://schemas.microsoft.com/office/drawing/2014/main" id="{B014163B-994B-4033-3284-F3A1A724FA5E}"/>
              </a:ext>
            </a:extLst>
          </p:cNvPr>
          <p:cNvGrpSpPr/>
          <p:nvPr userDrawn="1"/>
        </p:nvGrpSpPr>
        <p:grpSpPr>
          <a:xfrm>
            <a:off x="127887" y="6613435"/>
            <a:ext cx="1307479" cy="138499"/>
            <a:chOff x="127887" y="6613435"/>
            <a:chExt cx="1307479" cy="138499"/>
          </a:xfrm>
        </p:grpSpPr>
        <p:sp>
          <p:nvSpPr>
            <p:cNvPr id="7" name="TextBox 6">
              <a:extLst>
                <a:ext uri="{FF2B5EF4-FFF2-40B4-BE49-F238E27FC236}">
                  <a16:creationId xmlns:a16="http://schemas.microsoft.com/office/drawing/2014/main" id="{4A9583EA-A587-DB38-4B1E-B78B5277147F}"/>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9" name="Picture 8" descr="A white text on a black background&#10;&#10;Description automatically generated">
              <a:extLst>
                <a:ext uri="{FF2B5EF4-FFF2-40B4-BE49-F238E27FC236}">
                  <a16:creationId xmlns:a16="http://schemas.microsoft.com/office/drawing/2014/main" id="{107DA384-DDCA-EA3C-6BA4-F38ECA5BAFB1}"/>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34035061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wareness Bites top banner">
    <p:spTree>
      <p:nvGrpSpPr>
        <p:cNvPr id="1" name=""/>
        <p:cNvGrpSpPr/>
        <p:nvPr/>
      </p:nvGrpSpPr>
      <p:grpSpPr>
        <a:xfrm>
          <a:off x="0" y="0"/>
          <a:ext cx="0" cy="0"/>
          <a:chOff x="0" y="0"/>
          <a:chExt cx="0" cy="0"/>
        </a:xfrm>
      </p:grpSpPr>
      <p:pic>
        <p:nvPicPr>
          <p:cNvPr id="11" name="Picture 10" descr="A picture containing text, design&#10;&#10;Description automatically generated">
            <a:extLst>
              <a:ext uri="{FF2B5EF4-FFF2-40B4-BE49-F238E27FC236}">
                <a16:creationId xmlns:a16="http://schemas.microsoft.com/office/drawing/2014/main" id="{FA9344D3-E6E8-8F09-81B8-66CEFFFFAD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368550"/>
          </a:xfrm>
          <a:prstGeom prst="rect">
            <a:avLst/>
          </a:prstGeom>
        </p:spPr>
      </p:pic>
      <p:sp>
        <p:nvSpPr>
          <p:cNvPr id="6" name="Rectangle 5">
            <a:extLst>
              <a:ext uri="{FF2B5EF4-FFF2-40B4-BE49-F238E27FC236}">
                <a16:creationId xmlns:a16="http://schemas.microsoft.com/office/drawing/2014/main" id="{EC9C2200-1278-78E8-B841-23EE21A8DBFA}"/>
              </a:ext>
            </a:extLst>
          </p:cNvPr>
          <p:cNvSpPr/>
          <p:nvPr userDrawn="1"/>
        </p:nvSpPr>
        <p:spPr>
          <a:xfrm>
            <a:off x="0" y="0"/>
            <a:ext cx="12192000" cy="24905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Top Corners Rounded 6">
            <a:extLst>
              <a:ext uri="{FF2B5EF4-FFF2-40B4-BE49-F238E27FC236}">
                <a16:creationId xmlns:a16="http://schemas.microsoft.com/office/drawing/2014/main" id="{C970B2A5-A7FE-8F49-150C-FD50177030AD}"/>
              </a:ext>
            </a:extLst>
          </p:cNvPr>
          <p:cNvSpPr/>
          <p:nvPr userDrawn="1"/>
        </p:nvSpPr>
        <p:spPr>
          <a:xfrm>
            <a:off x="9350489" y="0"/>
            <a:ext cx="2455816" cy="547688"/>
          </a:xfrm>
          <a:prstGeom prst="round2SameRect">
            <a:avLst>
              <a:gd name="adj1" fmla="val 0"/>
              <a:gd name="adj2" fmla="val 217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Awareness Bites</a:t>
            </a:r>
            <a:endParaRPr lang="en-IL" sz="2000" b="1" dirty="0"/>
          </a:p>
        </p:txBody>
      </p:sp>
      <p:sp>
        <p:nvSpPr>
          <p:cNvPr id="9" name="Content Placeholder 5">
            <a:extLst>
              <a:ext uri="{FF2B5EF4-FFF2-40B4-BE49-F238E27FC236}">
                <a16:creationId xmlns:a16="http://schemas.microsoft.com/office/drawing/2014/main" id="{F2277A77-5272-95A2-9B25-5EA39B8BD20A}"/>
              </a:ext>
            </a:extLst>
          </p:cNvPr>
          <p:cNvSpPr>
            <a:spLocks noGrp="1"/>
          </p:cNvSpPr>
          <p:nvPr>
            <p:ph sz="quarter" idx="10" hasCustomPrompt="1"/>
          </p:nvPr>
        </p:nvSpPr>
        <p:spPr>
          <a:xfrm>
            <a:off x="529343" y="509948"/>
            <a:ext cx="8435451" cy="1155565"/>
          </a:xfrm>
          <a:prstGeom prst="rect">
            <a:avLst/>
          </a:prstGeom>
          <a:noFill/>
        </p:spPr>
        <p:txBody>
          <a:bodyPr wrap="square" lIns="0" tIns="0" rIns="0" bIns="0" rtlCol="0">
            <a:noAutofit/>
          </a:bodyPr>
          <a:lstStyle>
            <a:lvl1pPr marL="0" indent="0">
              <a:buNone/>
              <a:defRPr lang="en-IL" sz="3200" b="1" dirty="0" smtClean="0">
                <a:solidFill>
                  <a:schemeClr val="bg1"/>
                </a:solidFill>
              </a:defRPr>
            </a:lvl1pPr>
          </a:lstStyle>
          <a:p>
            <a:pPr marL="0" lvl="0"/>
            <a:r>
              <a:rPr lang="en-US" sz="2800" b="1" dirty="0">
                <a:solidFill>
                  <a:schemeClr val="bg1"/>
                </a:solidFill>
              </a:rPr>
              <a:t>Slide Title</a:t>
            </a:r>
            <a:endParaRPr lang="en-IL" sz="2800" b="1" dirty="0">
              <a:solidFill>
                <a:schemeClr val="bg1"/>
              </a:solidFill>
            </a:endParaRPr>
          </a:p>
        </p:txBody>
      </p:sp>
      <p:grpSp>
        <p:nvGrpSpPr>
          <p:cNvPr id="8" name="Group 7">
            <a:extLst>
              <a:ext uri="{FF2B5EF4-FFF2-40B4-BE49-F238E27FC236}">
                <a16:creationId xmlns:a16="http://schemas.microsoft.com/office/drawing/2014/main" id="{AB45221E-71AC-559B-AC2D-CDCB3DDF1287}"/>
              </a:ext>
            </a:extLst>
          </p:cNvPr>
          <p:cNvGrpSpPr/>
          <p:nvPr userDrawn="1"/>
        </p:nvGrpSpPr>
        <p:grpSpPr>
          <a:xfrm>
            <a:off x="10795887" y="2157845"/>
            <a:ext cx="1307479" cy="138499"/>
            <a:chOff x="127887" y="6613435"/>
            <a:chExt cx="1307479" cy="138499"/>
          </a:xfrm>
        </p:grpSpPr>
        <p:sp>
          <p:nvSpPr>
            <p:cNvPr id="10" name="TextBox 9">
              <a:extLst>
                <a:ext uri="{FF2B5EF4-FFF2-40B4-BE49-F238E27FC236}">
                  <a16:creationId xmlns:a16="http://schemas.microsoft.com/office/drawing/2014/main" id="{5D26B48D-3F26-DB10-EBFE-DC08D1575189}"/>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12" name="Picture 11" descr="A white text on a black background&#10;&#10;Description automatically generated">
              <a:extLst>
                <a:ext uri="{FF2B5EF4-FFF2-40B4-BE49-F238E27FC236}">
                  <a16:creationId xmlns:a16="http://schemas.microsoft.com/office/drawing/2014/main" id="{300510CF-ED7C-D06E-DC84-04B7B8545C88}"/>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46127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ditReady side bann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71CC281-6C6E-DB7E-B46A-2F0F1636E5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8825" y="3924300"/>
            <a:ext cx="10163175" cy="2933700"/>
          </a:xfrm>
          <a:prstGeom prst="rect">
            <a:avLst/>
          </a:prstGeom>
        </p:spPr>
      </p:pic>
      <p:pic>
        <p:nvPicPr>
          <p:cNvPr id="6" name="Picture 5" descr="A person typing on a computer&#10;&#10;Description automatically generated with medium confidence">
            <a:extLst>
              <a:ext uri="{FF2B5EF4-FFF2-40B4-BE49-F238E27FC236}">
                <a16:creationId xmlns:a16="http://schemas.microsoft.com/office/drawing/2014/main" id="{B57D3590-DA25-29B7-5366-3EEF7FE13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5213350" cy="6858000"/>
          </a:xfrm>
          <a:prstGeom prst="rect">
            <a:avLst/>
          </a:prstGeom>
        </p:spPr>
      </p:pic>
      <p:sp>
        <p:nvSpPr>
          <p:cNvPr id="5" name="Rectangle: Top Corners Rounded 4">
            <a:extLst>
              <a:ext uri="{FF2B5EF4-FFF2-40B4-BE49-F238E27FC236}">
                <a16:creationId xmlns:a16="http://schemas.microsoft.com/office/drawing/2014/main" id="{2B2D2538-BE6D-F041-A267-D95377A0269A}"/>
              </a:ext>
            </a:extLst>
          </p:cNvPr>
          <p:cNvSpPr/>
          <p:nvPr userDrawn="1"/>
        </p:nvSpPr>
        <p:spPr>
          <a:xfrm>
            <a:off x="9350489" y="0"/>
            <a:ext cx="2455816" cy="547688"/>
          </a:xfrm>
          <a:prstGeom prst="round2SameRect">
            <a:avLst>
              <a:gd name="adj1" fmla="val 0"/>
              <a:gd name="adj2" fmla="val 217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AuditReady</a:t>
            </a:r>
            <a:endParaRPr lang="en-IL" sz="2000" b="1" dirty="0"/>
          </a:p>
        </p:txBody>
      </p:sp>
      <p:sp>
        <p:nvSpPr>
          <p:cNvPr id="3" name="Rectangle 2">
            <a:extLst>
              <a:ext uri="{FF2B5EF4-FFF2-40B4-BE49-F238E27FC236}">
                <a16:creationId xmlns:a16="http://schemas.microsoft.com/office/drawing/2014/main" id="{E7C9F955-A8DE-2057-1B63-894051F7E9A8}"/>
              </a:ext>
            </a:extLst>
          </p:cNvPr>
          <p:cNvSpPr/>
          <p:nvPr userDrawn="1"/>
        </p:nvSpPr>
        <p:spPr>
          <a:xfrm>
            <a:off x="0" y="0"/>
            <a:ext cx="5388429"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Content Placeholder 5">
            <a:extLst>
              <a:ext uri="{FF2B5EF4-FFF2-40B4-BE49-F238E27FC236}">
                <a16:creationId xmlns:a16="http://schemas.microsoft.com/office/drawing/2014/main" id="{95CA2CD6-B26D-8EFC-C76B-7F6E4CC883A4}"/>
              </a:ext>
            </a:extLst>
          </p:cNvPr>
          <p:cNvSpPr>
            <a:spLocks noGrp="1"/>
          </p:cNvSpPr>
          <p:nvPr>
            <p:ph sz="quarter" idx="11" hasCustomPrompt="1"/>
          </p:nvPr>
        </p:nvSpPr>
        <p:spPr>
          <a:xfrm>
            <a:off x="281149" y="496886"/>
            <a:ext cx="2583971" cy="387798"/>
          </a:xfrm>
          <a:prstGeom prst="rect">
            <a:avLst/>
          </a:prstGeom>
          <a:noFill/>
        </p:spPr>
        <p:txBody>
          <a:bodyPr wrap="square" lIns="0" tIns="0" rIns="0" bIns="0" rtlCol="0">
            <a:spAutoFit/>
          </a:bodyPr>
          <a:lstStyle>
            <a:lvl1pPr marL="0" indent="0">
              <a:buNone/>
              <a:defRPr lang="en-IL" sz="3200" b="1" dirty="0" smtClean="0">
                <a:solidFill>
                  <a:schemeClr val="bg1"/>
                </a:solidFill>
              </a:defRPr>
            </a:lvl1pPr>
          </a:lstStyle>
          <a:p>
            <a:pPr marL="0" lvl="0"/>
            <a:r>
              <a:rPr lang="en-US" sz="2800" b="1" dirty="0">
                <a:solidFill>
                  <a:schemeClr val="bg1"/>
                </a:solidFill>
              </a:rPr>
              <a:t>Slide Title</a:t>
            </a:r>
            <a:endParaRPr lang="en-IL" sz="2800" b="1" dirty="0">
              <a:solidFill>
                <a:schemeClr val="bg1"/>
              </a:solidFill>
            </a:endParaRPr>
          </a:p>
        </p:txBody>
      </p:sp>
      <p:grpSp>
        <p:nvGrpSpPr>
          <p:cNvPr id="4" name="Group 3">
            <a:extLst>
              <a:ext uri="{FF2B5EF4-FFF2-40B4-BE49-F238E27FC236}">
                <a16:creationId xmlns:a16="http://schemas.microsoft.com/office/drawing/2014/main" id="{64F53BCC-6070-425A-72CE-09A6C55742BC}"/>
              </a:ext>
            </a:extLst>
          </p:cNvPr>
          <p:cNvGrpSpPr/>
          <p:nvPr userDrawn="1"/>
        </p:nvGrpSpPr>
        <p:grpSpPr>
          <a:xfrm>
            <a:off x="127887" y="6613435"/>
            <a:ext cx="1307479" cy="138499"/>
            <a:chOff x="127887" y="6613435"/>
            <a:chExt cx="1307479" cy="138499"/>
          </a:xfrm>
        </p:grpSpPr>
        <p:sp>
          <p:nvSpPr>
            <p:cNvPr id="9" name="TextBox 8">
              <a:extLst>
                <a:ext uri="{FF2B5EF4-FFF2-40B4-BE49-F238E27FC236}">
                  <a16:creationId xmlns:a16="http://schemas.microsoft.com/office/drawing/2014/main" id="{426279F0-96C4-09BD-0827-0F33FE6F1DFE}"/>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10" name="Picture 9" descr="A white text on a black background&#10;&#10;Description automatically generated">
              <a:extLst>
                <a:ext uri="{FF2B5EF4-FFF2-40B4-BE49-F238E27FC236}">
                  <a16:creationId xmlns:a16="http://schemas.microsoft.com/office/drawing/2014/main" id="{8FC8DE45-D719-D2C0-0559-CC3A9B770EF7}"/>
                </a:ext>
              </a:extLst>
            </p:cNvPr>
            <p:cNvPicPr>
              <a:picLocks noChangeAspect="1"/>
            </p:cNvPicPr>
            <p:nvPr userDrawn="1"/>
          </p:nvPicPr>
          <p:blipFill>
            <a:blip r:embed="rId5">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30037310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ishing side banner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C78AC5-BC78-F5E5-F40C-7727215799C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2889250" cy="6858000"/>
          </a:xfrm>
          <a:prstGeom prst="rect">
            <a:avLst/>
          </a:prstGeom>
        </p:spPr>
      </p:pic>
      <p:sp>
        <p:nvSpPr>
          <p:cNvPr id="3" name="Rectangle 2">
            <a:extLst>
              <a:ext uri="{FF2B5EF4-FFF2-40B4-BE49-F238E27FC236}">
                <a16:creationId xmlns:a16="http://schemas.microsoft.com/office/drawing/2014/main" id="{6E614203-83D7-5A07-D832-0A447A4C259F}"/>
              </a:ext>
            </a:extLst>
          </p:cNvPr>
          <p:cNvSpPr/>
          <p:nvPr userDrawn="1"/>
        </p:nvSpPr>
        <p:spPr>
          <a:xfrm>
            <a:off x="0" y="0"/>
            <a:ext cx="3030583"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Content Placeholder 5">
            <a:extLst>
              <a:ext uri="{FF2B5EF4-FFF2-40B4-BE49-F238E27FC236}">
                <a16:creationId xmlns:a16="http://schemas.microsoft.com/office/drawing/2014/main" id="{24A5498D-C908-AC89-DCD7-AEF6A9BABB9D}"/>
              </a:ext>
            </a:extLst>
          </p:cNvPr>
          <p:cNvSpPr>
            <a:spLocks noGrp="1"/>
          </p:cNvSpPr>
          <p:nvPr>
            <p:ph sz="quarter" idx="10" hasCustomPrompt="1"/>
          </p:nvPr>
        </p:nvSpPr>
        <p:spPr>
          <a:xfrm>
            <a:off x="529343" y="509949"/>
            <a:ext cx="2187733" cy="387798"/>
          </a:xfrm>
          <a:prstGeom prst="rect">
            <a:avLst/>
          </a:prstGeom>
          <a:noFill/>
        </p:spPr>
        <p:txBody>
          <a:bodyPr wrap="square" lIns="0" tIns="0" rIns="0" bIns="0" rtlCol="0">
            <a:spAutoFit/>
          </a:bodyPr>
          <a:lstStyle>
            <a:lvl1pPr marL="0" indent="0">
              <a:buNone/>
              <a:defRPr lang="en-IL" sz="3200" b="1" dirty="0" smtClean="0">
                <a:solidFill>
                  <a:schemeClr val="bg1"/>
                </a:solidFill>
              </a:defRPr>
            </a:lvl1pPr>
          </a:lstStyle>
          <a:p>
            <a:pPr marL="0" lvl="0"/>
            <a:r>
              <a:rPr lang="en-US" sz="2800" b="1" dirty="0">
                <a:solidFill>
                  <a:schemeClr val="bg1"/>
                </a:solidFill>
              </a:rPr>
              <a:t>Slide Title</a:t>
            </a:r>
            <a:endParaRPr lang="en-IL" sz="2800" b="1" dirty="0">
              <a:solidFill>
                <a:schemeClr val="bg1"/>
              </a:solidFill>
            </a:endParaRPr>
          </a:p>
        </p:txBody>
      </p:sp>
      <p:sp>
        <p:nvSpPr>
          <p:cNvPr id="4" name="Rectangle: Top Corners Rounded 3">
            <a:extLst>
              <a:ext uri="{FF2B5EF4-FFF2-40B4-BE49-F238E27FC236}">
                <a16:creationId xmlns:a16="http://schemas.microsoft.com/office/drawing/2014/main" id="{C4DE0EFC-D250-D305-F7A0-EBCB33392DD7}"/>
              </a:ext>
            </a:extLst>
          </p:cNvPr>
          <p:cNvSpPr/>
          <p:nvPr userDrawn="1"/>
        </p:nvSpPr>
        <p:spPr>
          <a:xfrm>
            <a:off x="9350489" y="0"/>
            <a:ext cx="2455816" cy="547688"/>
          </a:xfrm>
          <a:prstGeom prst="round2SameRect">
            <a:avLst>
              <a:gd name="adj1" fmla="val 0"/>
              <a:gd name="adj2" fmla="val 217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Phishing</a:t>
            </a:r>
            <a:endParaRPr lang="en-IL" sz="2000" b="1" dirty="0"/>
          </a:p>
        </p:txBody>
      </p:sp>
      <p:grpSp>
        <p:nvGrpSpPr>
          <p:cNvPr id="7" name="Group 6">
            <a:extLst>
              <a:ext uri="{FF2B5EF4-FFF2-40B4-BE49-F238E27FC236}">
                <a16:creationId xmlns:a16="http://schemas.microsoft.com/office/drawing/2014/main" id="{323DE875-560B-8530-DB41-7B29B5B310D4}"/>
              </a:ext>
            </a:extLst>
          </p:cNvPr>
          <p:cNvGrpSpPr/>
          <p:nvPr userDrawn="1"/>
        </p:nvGrpSpPr>
        <p:grpSpPr>
          <a:xfrm>
            <a:off x="127887" y="6613435"/>
            <a:ext cx="1307479" cy="138499"/>
            <a:chOff x="127887" y="6613435"/>
            <a:chExt cx="1307479" cy="138499"/>
          </a:xfrm>
        </p:grpSpPr>
        <p:sp>
          <p:nvSpPr>
            <p:cNvPr id="8" name="TextBox 7">
              <a:extLst>
                <a:ext uri="{FF2B5EF4-FFF2-40B4-BE49-F238E27FC236}">
                  <a16:creationId xmlns:a16="http://schemas.microsoft.com/office/drawing/2014/main" id="{AF50FF0D-556C-74CD-9612-35D05DB07C6A}"/>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9" name="Picture 8" descr="A white text on a black background&#10;&#10;Description automatically generated">
              <a:extLst>
                <a:ext uri="{FF2B5EF4-FFF2-40B4-BE49-F238E27FC236}">
                  <a16:creationId xmlns:a16="http://schemas.microsoft.com/office/drawing/2014/main" id="{C633AD1D-A217-A2E1-B85C-7BEB7A4CE45B}"/>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2252527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ishing side banner 2">
    <p:spTree>
      <p:nvGrpSpPr>
        <p:cNvPr id="1" name=""/>
        <p:cNvGrpSpPr/>
        <p:nvPr/>
      </p:nvGrpSpPr>
      <p:grpSpPr>
        <a:xfrm>
          <a:off x="0" y="0"/>
          <a:ext cx="0" cy="0"/>
          <a:chOff x="0" y="0"/>
          <a:chExt cx="0" cy="0"/>
        </a:xfrm>
      </p:grpSpPr>
      <p:pic>
        <p:nvPicPr>
          <p:cNvPr id="3" name="Picture 2" descr="A hand holding a piece of wood&#10;&#10;Description automatically generated with low confidence">
            <a:extLst>
              <a:ext uri="{FF2B5EF4-FFF2-40B4-BE49-F238E27FC236}">
                <a16:creationId xmlns:a16="http://schemas.microsoft.com/office/drawing/2014/main" id="{FA589B28-EF59-26DA-2FD6-B9E89DB6B63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3174056" cy="6858000"/>
          </a:xfrm>
          <a:prstGeom prst="rect">
            <a:avLst/>
          </a:prstGeom>
        </p:spPr>
      </p:pic>
      <p:sp>
        <p:nvSpPr>
          <p:cNvPr id="4" name="Rectangle 3">
            <a:extLst>
              <a:ext uri="{FF2B5EF4-FFF2-40B4-BE49-F238E27FC236}">
                <a16:creationId xmlns:a16="http://schemas.microsoft.com/office/drawing/2014/main" id="{43863D3A-CAA2-A23E-04D0-B9C7B26CD3E6}"/>
              </a:ext>
            </a:extLst>
          </p:cNvPr>
          <p:cNvSpPr/>
          <p:nvPr userDrawn="1"/>
        </p:nvSpPr>
        <p:spPr>
          <a:xfrm>
            <a:off x="0" y="0"/>
            <a:ext cx="3326348"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Content Placeholder 5">
            <a:extLst>
              <a:ext uri="{FF2B5EF4-FFF2-40B4-BE49-F238E27FC236}">
                <a16:creationId xmlns:a16="http://schemas.microsoft.com/office/drawing/2014/main" id="{09BFAAD6-072A-5690-D7F5-1F2359A7BD0E}"/>
              </a:ext>
            </a:extLst>
          </p:cNvPr>
          <p:cNvSpPr>
            <a:spLocks noGrp="1"/>
          </p:cNvSpPr>
          <p:nvPr>
            <p:ph sz="quarter" idx="10" hasCustomPrompt="1"/>
          </p:nvPr>
        </p:nvSpPr>
        <p:spPr>
          <a:xfrm>
            <a:off x="529343" y="509949"/>
            <a:ext cx="2187733" cy="387798"/>
          </a:xfrm>
          <a:prstGeom prst="rect">
            <a:avLst/>
          </a:prstGeom>
          <a:noFill/>
        </p:spPr>
        <p:txBody>
          <a:bodyPr wrap="square" lIns="0" tIns="0" rIns="0" bIns="0" rtlCol="0">
            <a:spAutoFit/>
          </a:bodyPr>
          <a:lstStyle>
            <a:lvl1pPr marL="0" indent="0">
              <a:buNone/>
              <a:defRPr lang="en-IL" sz="3200" b="1" dirty="0" smtClean="0">
                <a:solidFill>
                  <a:schemeClr val="bg1"/>
                </a:solidFill>
              </a:defRPr>
            </a:lvl1pPr>
          </a:lstStyle>
          <a:p>
            <a:pPr marL="0" lvl="0"/>
            <a:r>
              <a:rPr lang="en-US" sz="2800" b="1" dirty="0">
                <a:solidFill>
                  <a:schemeClr val="bg1"/>
                </a:solidFill>
              </a:rPr>
              <a:t>Slide Title</a:t>
            </a:r>
            <a:endParaRPr lang="en-IL" sz="2800" b="1" dirty="0">
              <a:solidFill>
                <a:schemeClr val="bg1"/>
              </a:solidFill>
            </a:endParaRPr>
          </a:p>
        </p:txBody>
      </p:sp>
      <p:sp>
        <p:nvSpPr>
          <p:cNvPr id="2" name="Rectangle: Top Corners Rounded 1">
            <a:extLst>
              <a:ext uri="{FF2B5EF4-FFF2-40B4-BE49-F238E27FC236}">
                <a16:creationId xmlns:a16="http://schemas.microsoft.com/office/drawing/2014/main" id="{D5A1BB90-DAF2-499E-84E5-0FAA2B931289}"/>
              </a:ext>
            </a:extLst>
          </p:cNvPr>
          <p:cNvSpPr/>
          <p:nvPr userDrawn="1"/>
        </p:nvSpPr>
        <p:spPr>
          <a:xfrm>
            <a:off x="9350489" y="0"/>
            <a:ext cx="2455816" cy="547688"/>
          </a:xfrm>
          <a:prstGeom prst="round2SameRect">
            <a:avLst>
              <a:gd name="adj1" fmla="val 0"/>
              <a:gd name="adj2" fmla="val 217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Phishing</a:t>
            </a:r>
            <a:endParaRPr lang="en-IL" sz="2000" b="1" dirty="0"/>
          </a:p>
        </p:txBody>
      </p:sp>
      <p:grpSp>
        <p:nvGrpSpPr>
          <p:cNvPr id="7" name="Group 6">
            <a:extLst>
              <a:ext uri="{FF2B5EF4-FFF2-40B4-BE49-F238E27FC236}">
                <a16:creationId xmlns:a16="http://schemas.microsoft.com/office/drawing/2014/main" id="{553C6CAB-36CD-4ED0-0166-409862EEE035}"/>
              </a:ext>
            </a:extLst>
          </p:cNvPr>
          <p:cNvGrpSpPr/>
          <p:nvPr userDrawn="1"/>
        </p:nvGrpSpPr>
        <p:grpSpPr>
          <a:xfrm>
            <a:off x="127887" y="6613435"/>
            <a:ext cx="1307479" cy="138499"/>
            <a:chOff x="127887" y="6613435"/>
            <a:chExt cx="1307479" cy="138499"/>
          </a:xfrm>
        </p:grpSpPr>
        <p:sp>
          <p:nvSpPr>
            <p:cNvPr id="8" name="TextBox 7">
              <a:extLst>
                <a:ext uri="{FF2B5EF4-FFF2-40B4-BE49-F238E27FC236}">
                  <a16:creationId xmlns:a16="http://schemas.microsoft.com/office/drawing/2014/main" id="{1C58D523-D5C7-7F23-9413-FF85BD2A5A9C}"/>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9" name="Picture 8" descr="A white text on a black background&#10;&#10;Description automatically generated">
              <a:extLst>
                <a:ext uri="{FF2B5EF4-FFF2-40B4-BE49-F238E27FC236}">
                  <a16:creationId xmlns:a16="http://schemas.microsoft.com/office/drawing/2014/main" id="{105204EA-56DD-FE79-A33C-E1A605E7F729}"/>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672445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ishing top banner">
    <p:spTree>
      <p:nvGrpSpPr>
        <p:cNvPr id="1" name=""/>
        <p:cNvGrpSpPr/>
        <p:nvPr/>
      </p:nvGrpSpPr>
      <p:grpSpPr>
        <a:xfrm>
          <a:off x="0" y="0"/>
          <a:ext cx="0" cy="0"/>
          <a:chOff x="0" y="0"/>
          <a:chExt cx="0" cy="0"/>
        </a:xfrm>
      </p:grpSpPr>
      <p:pic>
        <p:nvPicPr>
          <p:cNvPr id="3" name="Picture 2" descr="A close up of a finger&#10;&#10;Description automatically generated with medium confidence">
            <a:extLst>
              <a:ext uri="{FF2B5EF4-FFF2-40B4-BE49-F238E27FC236}">
                <a16:creationId xmlns:a16="http://schemas.microsoft.com/office/drawing/2014/main" id="{6C99C477-EA6E-3E96-ED25-B2A8F3445A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406650"/>
          </a:xfrm>
          <a:prstGeom prst="rect">
            <a:avLst/>
          </a:prstGeom>
        </p:spPr>
      </p:pic>
      <p:sp>
        <p:nvSpPr>
          <p:cNvPr id="4" name="Rectangle 3">
            <a:extLst>
              <a:ext uri="{FF2B5EF4-FFF2-40B4-BE49-F238E27FC236}">
                <a16:creationId xmlns:a16="http://schemas.microsoft.com/office/drawing/2014/main" id="{CB03071F-49EA-2F8A-0DFF-00D1891393AF}"/>
              </a:ext>
            </a:extLst>
          </p:cNvPr>
          <p:cNvSpPr/>
          <p:nvPr userDrawn="1"/>
        </p:nvSpPr>
        <p:spPr>
          <a:xfrm>
            <a:off x="0" y="0"/>
            <a:ext cx="12192000" cy="24905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Rectangle: Top Corners Rounded 4">
            <a:extLst>
              <a:ext uri="{FF2B5EF4-FFF2-40B4-BE49-F238E27FC236}">
                <a16:creationId xmlns:a16="http://schemas.microsoft.com/office/drawing/2014/main" id="{2B2D2538-BE6D-F041-A267-D95377A0269A}"/>
              </a:ext>
            </a:extLst>
          </p:cNvPr>
          <p:cNvSpPr/>
          <p:nvPr userDrawn="1"/>
        </p:nvSpPr>
        <p:spPr>
          <a:xfrm>
            <a:off x="9350489" y="0"/>
            <a:ext cx="2455816" cy="547688"/>
          </a:xfrm>
          <a:prstGeom prst="round2SameRect">
            <a:avLst>
              <a:gd name="adj1" fmla="val 0"/>
              <a:gd name="adj2" fmla="val 217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Phishing</a:t>
            </a:r>
            <a:endParaRPr lang="en-IL" sz="2000" b="1" dirty="0"/>
          </a:p>
        </p:txBody>
      </p:sp>
      <p:sp>
        <p:nvSpPr>
          <p:cNvPr id="7" name="Content Placeholder 5">
            <a:extLst>
              <a:ext uri="{FF2B5EF4-FFF2-40B4-BE49-F238E27FC236}">
                <a16:creationId xmlns:a16="http://schemas.microsoft.com/office/drawing/2014/main" id="{530CD2E5-60CA-D98B-71D7-1A9E351B30FB}"/>
              </a:ext>
            </a:extLst>
          </p:cNvPr>
          <p:cNvSpPr>
            <a:spLocks noGrp="1"/>
          </p:cNvSpPr>
          <p:nvPr>
            <p:ph sz="quarter" idx="10" hasCustomPrompt="1"/>
          </p:nvPr>
        </p:nvSpPr>
        <p:spPr>
          <a:xfrm>
            <a:off x="529343" y="509948"/>
            <a:ext cx="8435451" cy="1155565"/>
          </a:xfrm>
          <a:prstGeom prst="rect">
            <a:avLst/>
          </a:prstGeom>
          <a:noFill/>
        </p:spPr>
        <p:txBody>
          <a:bodyPr wrap="square" lIns="0" tIns="0" rIns="0" bIns="0" rtlCol="0">
            <a:noAutofit/>
          </a:bodyPr>
          <a:lstStyle>
            <a:lvl1pPr marL="0" indent="0">
              <a:buNone/>
              <a:defRPr lang="en-IL" sz="3200" b="1" dirty="0" smtClean="0">
                <a:solidFill>
                  <a:schemeClr val="bg1"/>
                </a:solidFill>
              </a:defRPr>
            </a:lvl1pPr>
          </a:lstStyle>
          <a:p>
            <a:pPr marL="0" lvl="0"/>
            <a:r>
              <a:rPr lang="en-US" sz="2800" b="1" dirty="0">
                <a:solidFill>
                  <a:schemeClr val="bg1"/>
                </a:solidFill>
              </a:rPr>
              <a:t>Slide Title</a:t>
            </a:r>
            <a:endParaRPr lang="en-IL" sz="2800" b="1" dirty="0">
              <a:solidFill>
                <a:schemeClr val="bg1"/>
              </a:solidFill>
            </a:endParaRPr>
          </a:p>
        </p:txBody>
      </p:sp>
      <p:grpSp>
        <p:nvGrpSpPr>
          <p:cNvPr id="10" name="Group 9">
            <a:extLst>
              <a:ext uri="{FF2B5EF4-FFF2-40B4-BE49-F238E27FC236}">
                <a16:creationId xmlns:a16="http://schemas.microsoft.com/office/drawing/2014/main" id="{40B3D39B-5C8F-C7F6-6BB9-BE19735DA9B7}"/>
              </a:ext>
            </a:extLst>
          </p:cNvPr>
          <p:cNvGrpSpPr/>
          <p:nvPr userDrawn="1"/>
        </p:nvGrpSpPr>
        <p:grpSpPr>
          <a:xfrm>
            <a:off x="10795887" y="2157845"/>
            <a:ext cx="1307479" cy="138499"/>
            <a:chOff x="127887" y="6613435"/>
            <a:chExt cx="1307479" cy="138499"/>
          </a:xfrm>
        </p:grpSpPr>
        <p:sp>
          <p:nvSpPr>
            <p:cNvPr id="11" name="TextBox 10">
              <a:extLst>
                <a:ext uri="{FF2B5EF4-FFF2-40B4-BE49-F238E27FC236}">
                  <a16:creationId xmlns:a16="http://schemas.microsoft.com/office/drawing/2014/main" id="{A6219451-DCB0-2978-55F5-078882881F4B}"/>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12" name="Picture 11" descr="A white text on a black background&#10;&#10;Description automatically generated">
              <a:extLst>
                <a:ext uri="{FF2B5EF4-FFF2-40B4-BE49-F238E27FC236}">
                  <a16:creationId xmlns:a16="http://schemas.microsoft.com/office/drawing/2014/main" id="{79737315-CC11-452C-8177-8A9BF9A1B5E8}"/>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2511352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52" name="Picture 51" descr="A picture containing text, handwriting, pen, stationery&#10;&#10;Description automatically generated">
            <a:extLst>
              <a:ext uri="{FF2B5EF4-FFF2-40B4-BE49-F238E27FC236}">
                <a16:creationId xmlns:a16="http://schemas.microsoft.com/office/drawing/2014/main" id="{B45D0251-6261-084D-5F81-6D370C552D4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90"/>
            <a:ext cx="12192000" cy="6855619"/>
          </a:xfrm>
          <a:prstGeom prst="rect">
            <a:avLst/>
          </a:prstGeom>
        </p:spPr>
      </p:pic>
      <p:sp>
        <p:nvSpPr>
          <p:cNvPr id="6" name="Rectangle 5">
            <a:extLst>
              <a:ext uri="{FF2B5EF4-FFF2-40B4-BE49-F238E27FC236}">
                <a16:creationId xmlns:a16="http://schemas.microsoft.com/office/drawing/2014/main" id="{020A4053-5C34-B16A-F5BA-70C63ED17749}"/>
              </a:ext>
            </a:extLst>
          </p:cNvPr>
          <p:cNvSpPr/>
          <p:nvPr userDrawn="1"/>
        </p:nvSpPr>
        <p:spPr>
          <a:xfrm>
            <a:off x="2117" y="2381"/>
            <a:ext cx="12189883" cy="685561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 name="Picture 2" descr="A picture containing screenshot, pattern, black, black and white&#10;&#10;Description automatically generated">
            <a:extLst>
              <a:ext uri="{FF2B5EF4-FFF2-40B4-BE49-F238E27FC236}">
                <a16:creationId xmlns:a16="http://schemas.microsoft.com/office/drawing/2014/main" id="{CEF9CB29-0024-8268-E6FF-9D7C8E13CAF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3060700" cy="6858000"/>
          </a:xfrm>
          <a:prstGeom prst="rect">
            <a:avLst/>
          </a:prstGeom>
        </p:spPr>
      </p:pic>
    </p:spTree>
    <p:extLst>
      <p:ext uri="{BB962C8B-B14F-4D97-AF65-F5344CB8AC3E}">
        <p14:creationId xmlns:p14="http://schemas.microsoft.com/office/powerpoint/2010/main" val="11878607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 trained">
    <p:spTree>
      <p:nvGrpSpPr>
        <p:cNvPr id="1" name=""/>
        <p:cNvGrpSpPr/>
        <p:nvPr/>
      </p:nvGrpSpPr>
      <p:grpSpPr>
        <a:xfrm>
          <a:off x="0" y="0"/>
          <a:ext cx="0" cy="0"/>
          <a:chOff x="0" y="0"/>
          <a:chExt cx="0" cy="0"/>
        </a:xfrm>
      </p:grpSpPr>
      <p:pic>
        <p:nvPicPr>
          <p:cNvPr id="7" name="Picture 6" descr="A group of black cubes&#10;&#10;Description automatically generated with low confidence">
            <a:extLst>
              <a:ext uri="{FF2B5EF4-FFF2-40B4-BE49-F238E27FC236}">
                <a16:creationId xmlns:a16="http://schemas.microsoft.com/office/drawing/2014/main" id="{70C50626-9302-D3B6-5ABF-E63695631780}"/>
              </a:ext>
            </a:extLst>
          </p:cNvPr>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0" y="0"/>
            <a:ext cx="12192000" cy="3155950"/>
          </a:xfrm>
          <a:prstGeom prst="rect">
            <a:avLst/>
          </a:prstGeom>
        </p:spPr>
      </p:pic>
      <p:sp>
        <p:nvSpPr>
          <p:cNvPr id="16" name="Rectangle 15">
            <a:extLst>
              <a:ext uri="{FF2B5EF4-FFF2-40B4-BE49-F238E27FC236}">
                <a16:creationId xmlns:a16="http://schemas.microsoft.com/office/drawing/2014/main" id="{45926FB9-77C3-95BB-EEB5-0A937E1C7BD3}"/>
              </a:ext>
            </a:extLst>
          </p:cNvPr>
          <p:cNvSpPr/>
          <p:nvPr userDrawn="1"/>
        </p:nvSpPr>
        <p:spPr>
          <a:xfrm>
            <a:off x="0" y="0"/>
            <a:ext cx="12192000" cy="329184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4B932EC9-E97A-8C9D-399D-1A2BD3CD65A1}"/>
              </a:ext>
            </a:extLst>
          </p:cNvPr>
          <p:cNvSpPr txBox="1"/>
          <p:nvPr userDrawn="1"/>
        </p:nvSpPr>
        <p:spPr>
          <a:xfrm>
            <a:off x="555467" y="367193"/>
            <a:ext cx="2486183" cy="369332"/>
          </a:xfrm>
          <a:prstGeom prst="rect">
            <a:avLst/>
          </a:prstGeom>
          <a:noFill/>
        </p:spPr>
        <p:txBody>
          <a:bodyPr wrap="square" lIns="0" tIns="0" rIns="0" bIns="0" rtlCol="0">
            <a:spAutoFit/>
          </a:bodyPr>
          <a:lstStyle/>
          <a:p>
            <a:r>
              <a:rPr lang="en-US" sz="2400" b="1" dirty="0">
                <a:solidFill>
                  <a:schemeClr val="bg1"/>
                </a:solidFill>
              </a:rPr>
              <a:t>What did we do?</a:t>
            </a:r>
            <a:endParaRPr lang="en-IL" sz="2400" b="1" dirty="0">
              <a:solidFill>
                <a:schemeClr val="bg1"/>
              </a:solidFill>
            </a:endParaRPr>
          </a:p>
        </p:txBody>
      </p:sp>
      <p:sp>
        <p:nvSpPr>
          <p:cNvPr id="12" name="TextBox 11">
            <a:extLst>
              <a:ext uri="{FF2B5EF4-FFF2-40B4-BE49-F238E27FC236}">
                <a16:creationId xmlns:a16="http://schemas.microsoft.com/office/drawing/2014/main" id="{A82AFEF1-5773-2259-8BD4-3A39008D875F}"/>
              </a:ext>
            </a:extLst>
          </p:cNvPr>
          <p:cNvSpPr txBox="1"/>
          <p:nvPr userDrawn="1"/>
        </p:nvSpPr>
        <p:spPr>
          <a:xfrm>
            <a:off x="555467" y="1602664"/>
            <a:ext cx="1914683" cy="984885"/>
          </a:xfrm>
          <a:prstGeom prst="rect">
            <a:avLst/>
          </a:prstGeom>
          <a:noFill/>
        </p:spPr>
        <p:txBody>
          <a:bodyPr wrap="square" lIns="0" tIns="0" rIns="0" bIns="0" rtlCol="0">
            <a:spAutoFit/>
          </a:bodyPr>
          <a:lstStyle/>
          <a:p>
            <a:pPr rtl="0"/>
            <a:r>
              <a:rPr lang="en-US" sz="3200" b="1" dirty="0">
                <a:solidFill>
                  <a:schemeClr val="bg1"/>
                </a:solidFill>
              </a:rPr>
              <a:t>We Trained</a:t>
            </a:r>
            <a:endParaRPr lang="en-IL" sz="3200" b="1" dirty="0">
              <a:solidFill>
                <a:schemeClr val="bg1"/>
              </a:solidFill>
            </a:endParaRPr>
          </a:p>
        </p:txBody>
      </p:sp>
      <p:sp>
        <p:nvSpPr>
          <p:cNvPr id="13" name="TextBox 12">
            <a:extLst>
              <a:ext uri="{FF2B5EF4-FFF2-40B4-BE49-F238E27FC236}">
                <a16:creationId xmlns:a16="http://schemas.microsoft.com/office/drawing/2014/main" id="{513B2953-9406-084B-71C7-8B4176BAE590}"/>
              </a:ext>
            </a:extLst>
          </p:cNvPr>
          <p:cNvSpPr txBox="1"/>
          <p:nvPr userDrawn="1"/>
        </p:nvSpPr>
        <p:spPr>
          <a:xfrm>
            <a:off x="618967" y="3665098"/>
            <a:ext cx="3953033" cy="492443"/>
          </a:xfrm>
          <a:prstGeom prst="rect">
            <a:avLst/>
          </a:prstGeom>
          <a:noFill/>
        </p:spPr>
        <p:txBody>
          <a:bodyPr wrap="square" lIns="0" tIns="0" rIns="0" bIns="0" rtlCol="0">
            <a:spAutoFit/>
          </a:bodyPr>
          <a:lstStyle/>
          <a:p>
            <a:pPr rtl="0"/>
            <a:r>
              <a:rPr lang="en-US" sz="3200" b="1" dirty="0">
                <a:solidFill>
                  <a:schemeClr val="accent1"/>
                </a:solidFill>
              </a:rPr>
              <a:t>Facts and Figures</a:t>
            </a:r>
            <a:endParaRPr lang="en-IL" sz="3200" b="1" dirty="0">
              <a:solidFill>
                <a:schemeClr val="accent1"/>
              </a:solidFill>
            </a:endParaRPr>
          </a:p>
        </p:txBody>
      </p:sp>
      <p:pic>
        <p:nvPicPr>
          <p:cNvPr id="18" name="Graphic 17">
            <a:extLst>
              <a:ext uri="{FF2B5EF4-FFF2-40B4-BE49-F238E27FC236}">
                <a16:creationId xmlns:a16="http://schemas.microsoft.com/office/drawing/2014/main" id="{113C0065-DFA2-91B8-3A94-9300B2A857F9}"/>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02350" y="500268"/>
            <a:ext cx="6089650" cy="120525"/>
          </a:xfrm>
          <a:prstGeom prst="rect">
            <a:avLst/>
          </a:prstGeom>
        </p:spPr>
      </p:pic>
      <p:grpSp>
        <p:nvGrpSpPr>
          <p:cNvPr id="2" name="Group 1">
            <a:extLst>
              <a:ext uri="{FF2B5EF4-FFF2-40B4-BE49-F238E27FC236}">
                <a16:creationId xmlns:a16="http://schemas.microsoft.com/office/drawing/2014/main" id="{49EC05D3-FABB-34CB-1DD3-6B65F5DA602E}"/>
              </a:ext>
            </a:extLst>
          </p:cNvPr>
          <p:cNvGrpSpPr/>
          <p:nvPr userDrawn="1"/>
        </p:nvGrpSpPr>
        <p:grpSpPr>
          <a:xfrm>
            <a:off x="10795887" y="111635"/>
            <a:ext cx="1307479" cy="138499"/>
            <a:chOff x="127887" y="6613435"/>
            <a:chExt cx="1307479" cy="138499"/>
          </a:xfrm>
        </p:grpSpPr>
        <p:sp>
          <p:nvSpPr>
            <p:cNvPr id="3" name="TextBox 2">
              <a:extLst>
                <a:ext uri="{FF2B5EF4-FFF2-40B4-BE49-F238E27FC236}">
                  <a16:creationId xmlns:a16="http://schemas.microsoft.com/office/drawing/2014/main" id="{436FBB86-8B3F-E4B3-C9A9-532C5AC1AC09}"/>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4" name="Picture 3" descr="A white text on a black background&#10;&#10;Description automatically generated">
              <a:extLst>
                <a:ext uri="{FF2B5EF4-FFF2-40B4-BE49-F238E27FC236}">
                  <a16:creationId xmlns:a16="http://schemas.microsoft.com/office/drawing/2014/main" id="{C2A1CD8B-6FC5-F874-6051-207E1E8BF2DA}"/>
                </a:ext>
              </a:extLst>
            </p:cNvPr>
            <p:cNvPicPr>
              <a:picLocks noChangeAspect="1"/>
            </p:cNvPicPr>
            <p:nvPr userDrawn="1"/>
          </p:nvPicPr>
          <p:blipFill>
            <a:blip r:embed="rId5">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484634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s">
    <p:spTree>
      <p:nvGrpSpPr>
        <p:cNvPr id="1" name=""/>
        <p:cNvGrpSpPr/>
        <p:nvPr/>
      </p:nvGrpSpPr>
      <p:grpSpPr>
        <a:xfrm>
          <a:off x="0" y="0"/>
          <a:ext cx="0" cy="0"/>
          <a:chOff x="0" y="0"/>
          <a:chExt cx="0" cy="0"/>
        </a:xfrm>
      </p:grpSpPr>
      <p:pic>
        <p:nvPicPr>
          <p:cNvPr id="7" name="Picture 6" descr="A close-up of hands holding a rope&#10;&#10;Description automatically generated with medium confidence">
            <a:extLst>
              <a:ext uri="{FF2B5EF4-FFF2-40B4-BE49-F238E27FC236}">
                <a16:creationId xmlns:a16="http://schemas.microsoft.com/office/drawing/2014/main" id="{BB235660-FFEF-2E2B-B92D-3B1CB373543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5302250" cy="6858000"/>
          </a:xfrm>
          <a:prstGeom prst="rect">
            <a:avLst/>
          </a:prstGeom>
        </p:spPr>
      </p:pic>
      <p:sp>
        <p:nvSpPr>
          <p:cNvPr id="8" name="Rectangle 7">
            <a:extLst>
              <a:ext uri="{FF2B5EF4-FFF2-40B4-BE49-F238E27FC236}">
                <a16:creationId xmlns:a16="http://schemas.microsoft.com/office/drawing/2014/main" id="{92210874-2F3C-4F22-0F03-AE4AE41DFB80}"/>
              </a:ext>
            </a:extLst>
          </p:cNvPr>
          <p:cNvSpPr/>
          <p:nvPr userDrawn="1"/>
        </p:nvSpPr>
        <p:spPr>
          <a:xfrm>
            <a:off x="0" y="0"/>
            <a:ext cx="5440680"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E5C264EA-5E6E-305E-8897-368C6FA566A0}"/>
              </a:ext>
            </a:extLst>
          </p:cNvPr>
          <p:cNvSpPr txBox="1"/>
          <p:nvPr userDrawn="1"/>
        </p:nvSpPr>
        <p:spPr>
          <a:xfrm>
            <a:off x="374706" y="457199"/>
            <a:ext cx="5082302" cy="1948097"/>
          </a:xfrm>
          <a:prstGeom prst="rect">
            <a:avLst/>
          </a:prstGeom>
          <a:noFill/>
          <a:effectLst>
            <a:outerShdw blurRad="50800" dist="76200" dir="5400000" algn="ctr" rotWithShape="0">
              <a:srgbClr val="000000">
                <a:alpha val="29000"/>
              </a:srgbClr>
            </a:outerShdw>
          </a:effectLst>
        </p:spPr>
        <p:txBody>
          <a:bodyPr wrap="square" lIns="0" tIns="0" rIns="0" bIns="0" rtlCol="0">
            <a:spAutoFit/>
          </a:bodyPr>
          <a:lstStyle/>
          <a:p>
            <a:pPr>
              <a:lnSpc>
                <a:spcPts val="7900"/>
              </a:lnSpc>
            </a:pPr>
            <a:r>
              <a:rPr lang="en-US" sz="6000" b="1" dirty="0">
                <a:solidFill>
                  <a:schemeClr val="bg1"/>
                </a:solidFill>
              </a:rPr>
              <a:t>Present Day Resilience</a:t>
            </a:r>
            <a:endParaRPr lang="en-IL" sz="6000" b="1" dirty="0">
              <a:solidFill>
                <a:schemeClr val="bg1"/>
              </a:solidFill>
            </a:endParaRPr>
          </a:p>
        </p:txBody>
      </p:sp>
      <p:pic>
        <p:nvPicPr>
          <p:cNvPr id="15" name="Graphic 14">
            <a:extLst>
              <a:ext uri="{FF2B5EF4-FFF2-40B4-BE49-F238E27FC236}">
                <a16:creationId xmlns:a16="http://schemas.microsoft.com/office/drawing/2014/main" id="{E56F6834-BD42-9DBB-5EBA-C0A3DD30705D}"/>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5281158"/>
            <a:ext cx="5023004" cy="1576842"/>
          </a:xfrm>
          <a:prstGeom prst="rect">
            <a:avLst/>
          </a:prstGeom>
        </p:spPr>
      </p:pic>
      <p:grpSp>
        <p:nvGrpSpPr>
          <p:cNvPr id="3" name="Group 2">
            <a:extLst>
              <a:ext uri="{FF2B5EF4-FFF2-40B4-BE49-F238E27FC236}">
                <a16:creationId xmlns:a16="http://schemas.microsoft.com/office/drawing/2014/main" id="{CD339270-4BC2-9909-359C-E1EB66321E8F}"/>
              </a:ext>
            </a:extLst>
          </p:cNvPr>
          <p:cNvGrpSpPr/>
          <p:nvPr userDrawn="1"/>
        </p:nvGrpSpPr>
        <p:grpSpPr>
          <a:xfrm>
            <a:off x="127887" y="6613435"/>
            <a:ext cx="1307479" cy="138499"/>
            <a:chOff x="127887" y="6613435"/>
            <a:chExt cx="1307479" cy="138499"/>
          </a:xfrm>
        </p:grpSpPr>
        <p:sp>
          <p:nvSpPr>
            <p:cNvPr id="4" name="TextBox 3">
              <a:extLst>
                <a:ext uri="{FF2B5EF4-FFF2-40B4-BE49-F238E27FC236}">
                  <a16:creationId xmlns:a16="http://schemas.microsoft.com/office/drawing/2014/main" id="{351048B7-C3F5-82C0-E1B3-9D159250A76D}"/>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5" name="Picture 4" descr="A white text on a black background&#10;&#10;Description automatically generated">
              <a:extLst>
                <a:ext uri="{FF2B5EF4-FFF2-40B4-BE49-F238E27FC236}">
                  <a16:creationId xmlns:a16="http://schemas.microsoft.com/office/drawing/2014/main" id="{48879370-FC26-24AC-1B3F-7D33745179DF}"/>
                </a:ext>
              </a:extLst>
            </p:cNvPr>
            <p:cNvPicPr>
              <a:picLocks noChangeAspect="1"/>
            </p:cNvPicPr>
            <p:nvPr userDrawn="1"/>
          </p:nvPicPr>
          <p:blipFill>
            <a:blip r:embed="rId5">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42574915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ulnerable Departments">
    <p:spTree>
      <p:nvGrpSpPr>
        <p:cNvPr id="1" name=""/>
        <p:cNvGrpSpPr/>
        <p:nvPr/>
      </p:nvGrpSpPr>
      <p:grpSpPr>
        <a:xfrm>
          <a:off x="0" y="0"/>
          <a:ext cx="0" cy="0"/>
          <a:chOff x="0" y="0"/>
          <a:chExt cx="0" cy="0"/>
        </a:xfrm>
      </p:grpSpPr>
      <p:pic>
        <p:nvPicPr>
          <p:cNvPr id="7" name="Picture 6" descr="A picture containing kitchenware, cookie cutter&#10;&#10;Description automatically generated with medium confidence">
            <a:extLst>
              <a:ext uri="{FF2B5EF4-FFF2-40B4-BE49-F238E27FC236}">
                <a16:creationId xmlns:a16="http://schemas.microsoft.com/office/drawing/2014/main" id="{E6EE1D59-3746-6F99-89FA-B278422AC01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896350" y="0"/>
            <a:ext cx="3295650" cy="6858000"/>
          </a:xfrm>
          <a:prstGeom prst="rect">
            <a:avLst/>
          </a:prstGeom>
        </p:spPr>
      </p:pic>
      <p:sp>
        <p:nvSpPr>
          <p:cNvPr id="8" name="Rectangle 7">
            <a:extLst>
              <a:ext uri="{FF2B5EF4-FFF2-40B4-BE49-F238E27FC236}">
                <a16:creationId xmlns:a16="http://schemas.microsoft.com/office/drawing/2014/main" id="{20C08172-CC7C-00B5-0648-93FCE8307837}"/>
              </a:ext>
            </a:extLst>
          </p:cNvPr>
          <p:cNvSpPr/>
          <p:nvPr userDrawn="1"/>
        </p:nvSpPr>
        <p:spPr>
          <a:xfrm>
            <a:off x="8680268" y="0"/>
            <a:ext cx="3511731"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7" name="Graphic 16">
            <a:extLst>
              <a:ext uri="{FF2B5EF4-FFF2-40B4-BE49-F238E27FC236}">
                <a16:creationId xmlns:a16="http://schemas.microsoft.com/office/drawing/2014/main" id="{18EF8BFF-82F3-AF60-365E-400F6C1E3F80}"/>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5999" y="484537"/>
            <a:ext cx="2520950" cy="120649"/>
          </a:xfrm>
          <a:prstGeom prst="rect">
            <a:avLst/>
          </a:prstGeom>
        </p:spPr>
      </p:pic>
      <p:pic>
        <p:nvPicPr>
          <p:cNvPr id="19" name="Graphic 18">
            <a:extLst>
              <a:ext uri="{FF2B5EF4-FFF2-40B4-BE49-F238E27FC236}">
                <a16:creationId xmlns:a16="http://schemas.microsoft.com/office/drawing/2014/main" id="{144DB269-6176-2E91-B9C0-5807E4499948}"/>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6350" y="490809"/>
            <a:ext cx="3295650" cy="120649"/>
          </a:xfrm>
          <a:prstGeom prst="rect">
            <a:avLst/>
          </a:prstGeom>
        </p:spPr>
      </p:pic>
      <p:sp>
        <p:nvSpPr>
          <p:cNvPr id="21" name="Text Placeholder 20">
            <a:extLst>
              <a:ext uri="{FF2B5EF4-FFF2-40B4-BE49-F238E27FC236}">
                <a16:creationId xmlns:a16="http://schemas.microsoft.com/office/drawing/2014/main" id="{C1124B6A-9DD3-48C8-8DA0-F39AE311E6E7}"/>
              </a:ext>
            </a:extLst>
          </p:cNvPr>
          <p:cNvSpPr>
            <a:spLocks noGrp="1"/>
          </p:cNvSpPr>
          <p:nvPr>
            <p:ph type="body" sz="quarter" idx="10"/>
          </p:nvPr>
        </p:nvSpPr>
        <p:spPr>
          <a:xfrm>
            <a:off x="527525" y="398282"/>
            <a:ext cx="5311572" cy="332399"/>
          </a:xfrm>
          <a:noFill/>
        </p:spPr>
        <p:txBody>
          <a:bodyPr wrap="square" lIns="0" tIns="0" rIns="0" bIns="0" rtlCol="0">
            <a:spAutoFit/>
          </a:bodyPr>
          <a:lstStyle>
            <a:lvl1pPr marL="0" indent="0">
              <a:buNone/>
              <a:defRPr lang="en-US" sz="2400" b="1" smtClean="0">
                <a:solidFill>
                  <a:schemeClr val="accent1"/>
                </a:solidFill>
              </a:defRPr>
            </a:lvl1pPr>
            <a:lvl2pPr>
              <a:defRPr lang="en-US" sz="1800" smtClean="0"/>
            </a:lvl2pPr>
            <a:lvl3pPr>
              <a:defRPr lang="en-US" sz="1800" smtClean="0"/>
            </a:lvl3pPr>
            <a:lvl4pPr>
              <a:defRPr lang="en-US" smtClean="0"/>
            </a:lvl4pPr>
            <a:lvl5pPr>
              <a:defRPr lang="en-IL"/>
            </a:lvl5pPr>
          </a:lstStyle>
          <a:p>
            <a:pPr marL="0" lvl="0"/>
            <a:r>
              <a:rPr lang="en-US" dirty="0"/>
              <a:t>Click to edit Master text styles</a:t>
            </a:r>
          </a:p>
        </p:txBody>
      </p:sp>
      <p:grpSp>
        <p:nvGrpSpPr>
          <p:cNvPr id="3" name="Group 2">
            <a:extLst>
              <a:ext uri="{FF2B5EF4-FFF2-40B4-BE49-F238E27FC236}">
                <a16:creationId xmlns:a16="http://schemas.microsoft.com/office/drawing/2014/main" id="{D3AFE47C-0B32-1F16-91C4-E194D8A191BC}"/>
              </a:ext>
            </a:extLst>
          </p:cNvPr>
          <p:cNvGrpSpPr/>
          <p:nvPr userDrawn="1"/>
        </p:nvGrpSpPr>
        <p:grpSpPr>
          <a:xfrm>
            <a:off x="10736122" y="6613435"/>
            <a:ext cx="1307479" cy="138499"/>
            <a:chOff x="127887" y="6613435"/>
            <a:chExt cx="1307479" cy="138499"/>
          </a:xfrm>
        </p:grpSpPr>
        <p:sp>
          <p:nvSpPr>
            <p:cNvPr id="4" name="TextBox 3">
              <a:extLst>
                <a:ext uri="{FF2B5EF4-FFF2-40B4-BE49-F238E27FC236}">
                  <a16:creationId xmlns:a16="http://schemas.microsoft.com/office/drawing/2014/main" id="{EF7EA6E6-08CF-83BD-E4F6-EBFA35DE9A99}"/>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5" name="Picture 4" descr="A white text on a black background&#10;&#10;Description automatically generated">
              <a:extLst>
                <a:ext uri="{FF2B5EF4-FFF2-40B4-BE49-F238E27FC236}">
                  <a16:creationId xmlns:a16="http://schemas.microsoft.com/office/drawing/2014/main" id="{C7BD5D6E-0C9E-AF90-489C-57A7677E2C54}"/>
                </a:ext>
              </a:extLst>
            </p:cNvPr>
            <p:cNvPicPr>
              <a:picLocks noChangeAspect="1"/>
            </p:cNvPicPr>
            <p:nvPr userDrawn="1"/>
          </p:nvPicPr>
          <p:blipFill>
            <a:blip r:embed="rId7">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407751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clining Department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EC5C110-5E97-26D8-73AE-1A08C2837419}"/>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673" y="1939833"/>
            <a:ext cx="2904488" cy="4147458"/>
          </a:xfrm>
          <a:prstGeom prst="rect">
            <a:avLst/>
          </a:prstGeom>
        </p:spPr>
      </p:pic>
      <p:sp>
        <p:nvSpPr>
          <p:cNvPr id="10" name="Text Placeholder 20">
            <a:extLst>
              <a:ext uri="{FF2B5EF4-FFF2-40B4-BE49-F238E27FC236}">
                <a16:creationId xmlns:a16="http://schemas.microsoft.com/office/drawing/2014/main" id="{2602D775-9B78-9094-E9AB-658D464D0C39}"/>
              </a:ext>
            </a:extLst>
          </p:cNvPr>
          <p:cNvSpPr>
            <a:spLocks noGrp="1"/>
          </p:cNvSpPr>
          <p:nvPr>
            <p:ph type="body" sz="quarter" idx="10"/>
          </p:nvPr>
        </p:nvSpPr>
        <p:spPr>
          <a:xfrm>
            <a:off x="527524" y="398282"/>
            <a:ext cx="6448041" cy="332399"/>
          </a:xfrm>
          <a:noFill/>
        </p:spPr>
        <p:txBody>
          <a:bodyPr wrap="square" lIns="0" tIns="0" rIns="0" bIns="0" rtlCol="0">
            <a:spAutoFit/>
          </a:bodyPr>
          <a:lstStyle>
            <a:lvl1pPr marL="0" indent="0">
              <a:buNone/>
              <a:defRPr lang="en-US" sz="2400" b="1" smtClean="0">
                <a:solidFill>
                  <a:schemeClr val="accent1"/>
                </a:solidFill>
              </a:defRPr>
            </a:lvl1pPr>
            <a:lvl2pPr>
              <a:defRPr lang="en-US" sz="1800" smtClean="0"/>
            </a:lvl2pPr>
            <a:lvl3pPr>
              <a:defRPr lang="en-US" sz="1800" smtClean="0"/>
            </a:lvl3pPr>
            <a:lvl4pPr>
              <a:defRPr lang="en-US" smtClean="0"/>
            </a:lvl4pPr>
            <a:lvl5pPr>
              <a:defRPr lang="en-IL"/>
            </a:lvl5pPr>
          </a:lstStyle>
          <a:p>
            <a:pPr marL="0" lvl="0"/>
            <a:r>
              <a:rPr lang="en-US" dirty="0"/>
              <a:t>Click to edit Master text styles</a:t>
            </a:r>
          </a:p>
        </p:txBody>
      </p:sp>
      <p:sp>
        <p:nvSpPr>
          <p:cNvPr id="12" name="Text Placeholder 20">
            <a:extLst>
              <a:ext uri="{FF2B5EF4-FFF2-40B4-BE49-F238E27FC236}">
                <a16:creationId xmlns:a16="http://schemas.microsoft.com/office/drawing/2014/main" id="{E0BD9379-8B25-6D33-BF32-DCBB8D9DFAAF}"/>
              </a:ext>
            </a:extLst>
          </p:cNvPr>
          <p:cNvSpPr>
            <a:spLocks noGrp="1"/>
          </p:cNvSpPr>
          <p:nvPr>
            <p:ph type="body" sz="quarter" idx="11"/>
          </p:nvPr>
        </p:nvSpPr>
        <p:spPr>
          <a:xfrm>
            <a:off x="4518226" y="1263643"/>
            <a:ext cx="6448041" cy="221599"/>
          </a:xfrm>
          <a:noFill/>
        </p:spPr>
        <p:txBody>
          <a:bodyPr wrap="square" lIns="0" tIns="0" rIns="0" bIns="0" rtlCol="0">
            <a:spAutoFit/>
          </a:bodyPr>
          <a:lstStyle>
            <a:lvl1pPr marL="0" indent="0">
              <a:buNone/>
              <a:defRPr lang="en-US" sz="1600" b="0" smtClean="0">
                <a:solidFill>
                  <a:schemeClr val="accent6">
                    <a:alpha val="80000"/>
                  </a:schemeClr>
                </a:solidFill>
              </a:defRPr>
            </a:lvl1pPr>
            <a:lvl2pPr>
              <a:defRPr lang="en-US" sz="1800" smtClean="0"/>
            </a:lvl2pPr>
            <a:lvl3pPr>
              <a:defRPr lang="en-US" sz="1800" smtClean="0"/>
            </a:lvl3pPr>
            <a:lvl4pPr>
              <a:defRPr lang="en-US" smtClean="0"/>
            </a:lvl4pPr>
            <a:lvl5pPr>
              <a:defRPr lang="en-IL"/>
            </a:lvl5pPr>
          </a:lstStyle>
          <a:p>
            <a:pPr marL="0" lvl="0"/>
            <a:r>
              <a:rPr lang="en-US" dirty="0"/>
              <a:t>Click to edit Master text styles</a:t>
            </a:r>
          </a:p>
        </p:txBody>
      </p:sp>
      <p:grpSp>
        <p:nvGrpSpPr>
          <p:cNvPr id="3" name="Group 2">
            <a:extLst>
              <a:ext uri="{FF2B5EF4-FFF2-40B4-BE49-F238E27FC236}">
                <a16:creationId xmlns:a16="http://schemas.microsoft.com/office/drawing/2014/main" id="{9494D12A-8ECB-1DD3-ED5D-08B9B1AA933B}"/>
              </a:ext>
            </a:extLst>
          </p:cNvPr>
          <p:cNvGrpSpPr/>
          <p:nvPr userDrawn="1"/>
        </p:nvGrpSpPr>
        <p:grpSpPr>
          <a:xfrm>
            <a:off x="127887" y="6595681"/>
            <a:ext cx="1307479" cy="138499"/>
            <a:chOff x="127887" y="6410410"/>
            <a:chExt cx="1307479" cy="138499"/>
          </a:xfrm>
        </p:grpSpPr>
        <p:pic>
          <p:nvPicPr>
            <p:cNvPr id="4" name="Picture 3" descr="A blue and black logo&#10;&#10;Description automatically generated">
              <a:extLst>
                <a:ext uri="{FF2B5EF4-FFF2-40B4-BE49-F238E27FC236}">
                  <a16:creationId xmlns:a16="http://schemas.microsoft.com/office/drawing/2014/main" id="{B4FA2098-B924-57D6-1416-CA5223DDCDC3}"/>
                </a:ext>
              </a:extLst>
            </p:cNvPr>
            <p:cNvPicPr>
              <a:picLocks noChangeAspect="1"/>
            </p:cNvPicPr>
            <p:nvPr userDrawn="1"/>
          </p:nvPicPr>
          <p:blipFill>
            <a:blip r:embed="rId4">
              <a:alphaModFix amt="70000"/>
              <a:extLst>
                <a:ext uri="{28A0092B-C50C-407E-A947-70E740481C1C}">
                  <a14:useLocalDpi xmlns:a14="http://schemas.microsoft.com/office/drawing/2010/main" val="0"/>
                </a:ext>
              </a:extLst>
            </a:blip>
            <a:stretch>
              <a:fillRect/>
            </a:stretch>
          </p:blipFill>
          <p:spPr>
            <a:xfrm>
              <a:off x="790796" y="6421406"/>
              <a:ext cx="644570" cy="116507"/>
            </a:xfrm>
            <a:prstGeom prst="rect">
              <a:avLst/>
            </a:prstGeom>
          </p:spPr>
        </p:pic>
        <p:sp>
          <p:nvSpPr>
            <p:cNvPr id="5" name="TextBox 4">
              <a:extLst>
                <a:ext uri="{FF2B5EF4-FFF2-40B4-BE49-F238E27FC236}">
                  <a16:creationId xmlns:a16="http://schemas.microsoft.com/office/drawing/2014/main" id="{B11D902B-2926-5AB7-2C08-7C789935507F}"/>
                </a:ext>
              </a:extLst>
            </p:cNvPr>
            <p:cNvSpPr txBox="1"/>
            <p:nvPr userDrawn="1"/>
          </p:nvSpPr>
          <p:spPr>
            <a:xfrm>
              <a:off x="127887" y="6410410"/>
              <a:ext cx="609141" cy="138499"/>
            </a:xfrm>
            <a:prstGeom prst="rect">
              <a:avLst/>
            </a:prstGeom>
            <a:noFill/>
          </p:spPr>
          <p:txBody>
            <a:bodyPr wrap="none" lIns="0" tIns="0" rIns="0" bIns="0" rtlCol="0">
              <a:spAutoFit/>
            </a:bodyPr>
            <a:lstStyle/>
            <a:p>
              <a:pPr rtl="0"/>
              <a:r>
                <a:rPr lang="en-US" sz="900" dirty="0">
                  <a:solidFill>
                    <a:sysClr val="windowText" lastClr="000000">
                      <a:alpha val="70000"/>
                    </a:sysClr>
                  </a:solidFill>
                </a:rPr>
                <a:t>Powered by</a:t>
              </a:r>
              <a:endParaRPr lang="en-IL" sz="900" dirty="0">
                <a:solidFill>
                  <a:sysClr val="windowText" lastClr="000000">
                    <a:alpha val="70000"/>
                  </a:sysClr>
                </a:solidFill>
              </a:endParaRPr>
            </a:p>
          </p:txBody>
        </p:sp>
      </p:grpSp>
    </p:spTree>
    <p:extLst>
      <p:ext uri="{BB962C8B-B14F-4D97-AF65-F5344CB8AC3E}">
        <p14:creationId xmlns:p14="http://schemas.microsoft.com/office/powerpoint/2010/main" val="254817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nor divider">
    <p:spTree>
      <p:nvGrpSpPr>
        <p:cNvPr id="1" name=""/>
        <p:cNvGrpSpPr/>
        <p:nvPr/>
      </p:nvGrpSpPr>
      <p:grpSpPr>
        <a:xfrm>
          <a:off x="0" y="0"/>
          <a:ext cx="0" cy="0"/>
          <a:chOff x="0" y="0"/>
          <a:chExt cx="0" cy="0"/>
        </a:xfrm>
      </p:grpSpPr>
      <p:sp>
        <p:nvSpPr>
          <p:cNvPr id="10" name="Text Placeholder 20">
            <a:extLst>
              <a:ext uri="{FF2B5EF4-FFF2-40B4-BE49-F238E27FC236}">
                <a16:creationId xmlns:a16="http://schemas.microsoft.com/office/drawing/2014/main" id="{2602D775-9B78-9094-E9AB-658D464D0C39}"/>
              </a:ext>
            </a:extLst>
          </p:cNvPr>
          <p:cNvSpPr>
            <a:spLocks noGrp="1"/>
          </p:cNvSpPr>
          <p:nvPr>
            <p:ph type="body" sz="quarter" idx="10"/>
          </p:nvPr>
        </p:nvSpPr>
        <p:spPr>
          <a:xfrm>
            <a:off x="3059709" y="1389415"/>
            <a:ext cx="5073975" cy="2243691"/>
          </a:xfrm>
          <a:noFill/>
        </p:spPr>
        <p:txBody>
          <a:bodyPr wrap="square" lIns="0" tIns="0" rIns="0" bIns="0" rtlCol="0">
            <a:spAutoFit/>
          </a:bodyPr>
          <a:lstStyle>
            <a:lvl1pPr marL="0" indent="0">
              <a:buNone/>
              <a:defRPr lang="en-US" sz="5400" b="1" smtClean="0">
                <a:solidFill>
                  <a:schemeClr val="accent1"/>
                </a:solidFill>
              </a:defRPr>
            </a:lvl1pPr>
            <a:lvl2pPr>
              <a:defRPr lang="en-US" sz="1800" smtClean="0"/>
            </a:lvl2pPr>
            <a:lvl3pPr>
              <a:defRPr lang="en-US" sz="1800" smtClean="0"/>
            </a:lvl3pPr>
            <a:lvl4pPr>
              <a:defRPr lang="en-US" smtClean="0"/>
            </a:lvl4pPr>
            <a:lvl5pPr>
              <a:defRPr lang="en-IL"/>
            </a:lvl5pPr>
          </a:lstStyle>
          <a:p>
            <a:pPr marL="0" lvl="0"/>
            <a:r>
              <a:rPr lang="en-US" dirty="0"/>
              <a:t>Click to edit Master text styles</a:t>
            </a:r>
          </a:p>
        </p:txBody>
      </p:sp>
      <p:pic>
        <p:nvPicPr>
          <p:cNvPr id="4" name="Graphic 3">
            <a:extLst>
              <a:ext uri="{FF2B5EF4-FFF2-40B4-BE49-F238E27FC236}">
                <a16:creationId xmlns:a16="http://schemas.microsoft.com/office/drawing/2014/main" id="{676064A9-EB6F-9506-30C4-09F625090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94" y="1463964"/>
            <a:ext cx="2656231" cy="4175902"/>
          </a:xfrm>
          <a:prstGeom prst="rect">
            <a:avLst/>
          </a:prstGeom>
        </p:spPr>
      </p:pic>
      <p:grpSp>
        <p:nvGrpSpPr>
          <p:cNvPr id="2" name="Group 1">
            <a:extLst>
              <a:ext uri="{FF2B5EF4-FFF2-40B4-BE49-F238E27FC236}">
                <a16:creationId xmlns:a16="http://schemas.microsoft.com/office/drawing/2014/main" id="{8C8BC210-504C-5C86-6D08-61F3A2F45BB3}"/>
              </a:ext>
            </a:extLst>
          </p:cNvPr>
          <p:cNvGrpSpPr/>
          <p:nvPr userDrawn="1"/>
        </p:nvGrpSpPr>
        <p:grpSpPr>
          <a:xfrm>
            <a:off x="127887" y="6595681"/>
            <a:ext cx="1307479" cy="138499"/>
            <a:chOff x="127887" y="6410410"/>
            <a:chExt cx="1307479" cy="138499"/>
          </a:xfrm>
        </p:grpSpPr>
        <p:pic>
          <p:nvPicPr>
            <p:cNvPr id="3" name="Picture 2" descr="A blue and black logo&#10;&#10;Description automatically generated">
              <a:extLst>
                <a:ext uri="{FF2B5EF4-FFF2-40B4-BE49-F238E27FC236}">
                  <a16:creationId xmlns:a16="http://schemas.microsoft.com/office/drawing/2014/main" id="{D567A1C3-6FFA-E931-89C6-C791DB8538A5}"/>
                </a:ext>
              </a:extLst>
            </p:cNvPr>
            <p:cNvPicPr>
              <a:picLocks noChangeAspect="1"/>
            </p:cNvPicPr>
            <p:nvPr userDrawn="1"/>
          </p:nvPicPr>
          <p:blipFill>
            <a:blip r:embed="rId4">
              <a:alphaModFix amt="70000"/>
              <a:extLst>
                <a:ext uri="{28A0092B-C50C-407E-A947-70E740481C1C}">
                  <a14:useLocalDpi xmlns:a14="http://schemas.microsoft.com/office/drawing/2010/main" val="0"/>
                </a:ext>
              </a:extLst>
            </a:blip>
            <a:stretch>
              <a:fillRect/>
            </a:stretch>
          </p:blipFill>
          <p:spPr>
            <a:xfrm>
              <a:off x="790796" y="6421406"/>
              <a:ext cx="644570" cy="116507"/>
            </a:xfrm>
            <a:prstGeom prst="rect">
              <a:avLst/>
            </a:prstGeom>
          </p:spPr>
        </p:pic>
        <p:sp>
          <p:nvSpPr>
            <p:cNvPr id="5" name="TextBox 4">
              <a:extLst>
                <a:ext uri="{FF2B5EF4-FFF2-40B4-BE49-F238E27FC236}">
                  <a16:creationId xmlns:a16="http://schemas.microsoft.com/office/drawing/2014/main" id="{E011FF0A-ED9A-C69E-CB93-DBFF7BEFC818}"/>
                </a:ext>
              </a:extLst>
            </p:cNvPr>
            <p:cNvSpPr txBox="1"/>
            <p:nvPr userDrawn="1"/>
          </p:nvSpPr>
          <p:spPr>
            <a:xfrm>
              <a:off x="127887" y="6410410"/>
              <a:ext cx="609141" cy="138499"/>
            </a:xfrm>
            <a:prstGeom prst="rect">
              <a:avLst/>
            </a:prstGeom>
            <a:noFill/>
          </p:spPr>
          <p:txBody>
            <a:bodyPr wrap="none" lIns="0" tIns="0" rIns="0" bIns="0" rtlCol="0">
              <a:spAutoFit/>
            </a:bodyPr>
            <a:lstStyle/>
            <a:p>
              <a:pPr rtl="0"/>
              <a:r>
                <a:rPr lang="en-US" sz="900" dirty="0">
                  <a:solidFill>
                    <a:sysClr val="windowText" lastClr="000000">
                      <a:alpha val="70000"/>
                    </a:sysClr>
                  </a:solidFill>
                </a:rPr>
                <a:t>Powered by</a:t>
              </a:r>
              <a:endParaRPr lang="en-IL" sz="900" dirty="0">
                <a:solidFill>
                  <a:sysClr val="windowText" lastClr="000000">
                    <a:alpha val="70000"/>
                  </a:sysClr>
                </a:solidFill>
              </a:endParaRPr>
            </a:p>
          </p:txBody>
        </p:sp>
      </p:grpSp>
      <p:sp>
        <p:nvSpPr>
          <p:cNvPr id="6" name="Text Placeholder 20">
            <a:extLst>
              <a:ext uri="{FF2B5EF4-FFF2-40B4-BE49-F238E27FC236}">
                <a16:creationId xmlns:a16="http://schemas.microsoft.com/office/drawing/2014/main" id="{63875D18-06DC-C043-53F4-47CA7F4B9265}"/>
              </a:ext>
            </a:extLst>
          </p:cNvPr>
          <p:cNvSpPr>
            <a:spLocks noGrp="1"/>
          </p:cNvSpPr>
          <p:nvPr>
            <p:ph type="body" sz="quarter" idx="11"/>
          </p:nvPr>
        </p:nvSpPr>
        <p:spPr>
          <a:xfrm>
            <a:off x="3059709" y="3898850"/>
            <a:ext cx="3080606" cy="367005"/>
          </a:xfrm>
          <a:ln>
            <a:noFill/>
          </a:ln>
        </p:spPr>
        <p:style>
          <a:lnRef idx="2">
            <a:schemeClr val="accent1">
              <a:shade val="15000"/>
            </a:schemeClr>
          </a:lnRef>
          <a:fillRef idx="1">
            <a:schemeClr val="accent1"/>
          </a:fillRef>
          <a:effectRef idx="0">
            <a:schemeClr val="accent1"/>
          </a:effectRef>
          <a:fontRef idx="minor">
            <a:schemeClr val="lt1"/>
          </a:fontRef>
        </p:style>
        <p:txBody>
          <a:bodyPr wrap="none" lIns="180000" tIns="72000" rIns="180000" bIns="72000" rtlCol="0" anchor="ctr">
            <a:spAutoFit/>
          </a:bodyPr>
          <a:lstStyle>
            <a:lvl1pPr marL="0" indent="0">
              <a:buNone/>
              <a:defRPr lang="en-US" sz="1600" dirty="0">
                <a:solidFill>
                  <a:schemeClr val="lt1"/>
                </a:solidFill>
              </a:defRPr>
            </a:lvl1pPr>
          </a:lstStyle>
          <a:p>
            <a:pPr marL="0" lvl="0"/>
            <a:r>
              <a:rPr lang="en-US" dirty="0"/>
              <a:t>Click to edit Master text styles</a:t>
            </a:r>
          </a:p>
        </p:txBody>
      </p:sp>
    </p:spTree>
    <p:extLst>
      <p:ext uri="{BB962C8B-B14F-4D97-AF65-F5344CB8AC3E}">
        <p14:creationId xmlns:p14="http://schemas.microsoft.com/office/powerpoint/2010/main" val="250697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ail">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BA7D37-A5E3-9F1E-5B43-FAB96A55E7C1}"/>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4769069" cy="6858000"/>
          </a:xfrm>
          <a:prstGeom prst="rect">
            <a:avLst/>
          </a:prstGeom>
        </p:spPr>
      </p:pic>
      <p:sp>
        <p:nvSpPr>
          <p:cNvPr id="278" name="Rectangle: Rounded Corners 277">
            <a:extLst>
              <a:ext uri="{FF2B5EF4-FFF2-40B4-BE49-F238E27FC236}">
                <a16:creationId xmlns:a16="http://schemas.microsoft.com/office/drawing/2014/main" id="{803A1623-1C73-F291-CE13-F61643562AA7}"/>
              </a:ext>
            </a:extLst>
          </p:cNvPr>
          <p:cNvSpPr/>
          <p:nvPr userDrawn="1"/>
        </p:nvSpPr>
        <p:spPr>
          <a:xfrm>
            <a:off x="294257" y="2557083"/>
            <a:ext cx="3959307" cy="2156940"/>
          </a:xfrm>
          <a:prstGeom prst="roundRect">
            <a:avLst>
              <a:gd name="adj" fmla="val 6913"/>
            </a:avLst>
          </a:prstGeom>
          <a:solidFill>
            <a:schemeClr val="bg1"/>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9" name="Rectangle: Rounded Corners 278">
            <a:extLst>
              <a:ext uri="{FF2B5EF4-FFF2-40B4-BE49-F238E27FC236}">
                <a16:creationId xmlns:a16="http://schemas.microsoft.com/office/drawing/2014/main" id="{E5ACF837-9E8F-87AE-3DC2-C0B031B8EB57}"/>
              </a:ext>
            </a:extLst>
          </p:cNvPr>
          <p:cNvSpPr/>
          <p:nvPr userDrawn="1"/>
        </p:nvSpPr>
        <p:spPr>
          <a:xfrm>
            <a:off x="4981997" y="346351"/>
            <a:ext cx="6889019" cy="6224382"/>
          </a:xfrm>
          <a:prstGeom prst="roundRect">
            <a:avLst>
              <a:gd name="adj" fmla="val 219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281" name="Straight Connector 280">
            <a:extLst>
              <a:ext uri="{FF2B5EF4-FFF2-40B4-BE49-F238E27FC236}">
                <a16:creationId xmlns:a16="http://schemas.microsoft.com/office/drawing/2014/main" id="{F4BC9EB8-7B78-85D8-80C3-C783BD77DCD8}"/>
              </a:ext>
            </a:extLst>
          </p:cNvPr>
          <p:cNvCxnSpPr>
            <a:cxnSpLocks/>
          </p:cNvCxnSpPr>
          <p:nvPr userDrawn="1"/>
        </p:nvCxnSpPr>
        <p:spPr>
          <a:xfrm>
            <a:off x="4979639" y="600891"/>
            <a:ext cx="6891377" cy="658"/>
          </a:xfrm>
          <a:prstGeom prst="line">
            <a:avLst/>
          </a:prstGeom>
        </p:spPr>
        <p:style>
          <a:lnRef idx="1">
            <a:schemeClr val="accent1"/>
          </a:lnRef>
          <a:fillRef idx="0">
            <a:schemeClr val="accent1"/>
          </a:fillRef>
          <a:effectRef idx="0">
            <a:schemeClr val="accent1"/>
          </a:effectRef>
          <a:fontRef idx="minor">
            <a:schemeClr val="tx1"/>
          </a:fontRef>
        </p:style>
      </p:cxnSp>
      <p:sp>
        <p:nvSpPr>
          <p:cNvPr id="283" name="Oval 282">
            <a:extLst>
              <a:ext uri="{FF2B5EF4-FFF2-40B4-BE49-F238E27FC236}">
                <a16:creationId xmlns:a16="http://schemas.microsoft.com/office/drawing/2014/main" id="{E1DF22C2-50AD-29E1-57CA-A8754BEF5333}"/>
              </a:ext>
            </a:extLst>
          </p:cNvPr>
          <p:cNvSpPr/>
          <p:nvPr userDrawn="1"/>
        </p:nvSpPr>
        <p:spPr>
          <a:xfrm>
            <a:off x="11250302" y="436491"/>
            <a:ext cx="104053" cy="104053"/>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84" name="Oval 283">
            <a:extLst>
              <a:ext uri="{FF2B5EF4-FFF2-40B4-BE49-F238E27FC236}">
                <a16:creationId xmlns:a16="http://schemas.microsoft.com/office/drawing/2014/main" id="{A75361BA-A19E-0FDA-CF07-4F657FCE2F32}"/>
              </a:ext>
            </a:extLst>
          </p:cNvPr>
          <p:cNvSpPr/>
          <p:nvPr userDrawn="1"/>
        </p:nvSpPr>
        <p:spPr>
          <a:xfrm>
            <a:off x="11427460" y="436491"/>
            <a:ext cx="104053" cy="104053"/>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85" name="Oval 284">
            <a:extLst>
              <a:ext uri="{FF2B5EF4-FFF2-40B4-BE49-F238E27FC236}">
                <a16:creationId xmlns:a16="http://schemas.microsoft.com/office/drawing/2014/main" id="{D79FDFAE-35DB-7B0D-BDA6-F33C800249D1}"/>
              </a:ext>
            </a:extLst>
          </p:cNvPr>
          <p:cNvSpPr/>
          <p:nvPr userDrawn="1"/>
        </p:nvSpPr>
        <p:spPr>
          <a:xfrm>
            <a:off x="11604618" y="436491"/>
            <a:ext cx="104053" cy="104053"/>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L" dirty="0"/>
          </a:p>
        </p:txBody>
      </p:sp>
      <p:sp>
        <p:nvSpPr>
          <p:cNvPr id="287" name="Text Placeholder 286">
            <a:extLst>
              <a:ext uri="{FF2B5EF4-FFF2-40B4-BE49-F238E27FC236}">
                <a16:creationId xmlns:a16="http://schemas.microsoft.com/office/drawing/2014/main" id="{D75F4EAF-1319-B59A-9D33-BFB1E5B5970E}"/>
              </a:ext>
            </a:extLst>
          </p:cNvPr>
          <p:cNvSpPr>
            <a:spLocks noGrp="1"/>
          </p:cNvSpPr>
          <p:nvPr>
            <p:ph type="body" sz="quarter" idx="10" hasCustomPrompt="1"/>
          </p:nvPr>
        </p:nvSpPr>
        <p:spPr>
          <a:xfrm>
            <a:off x="310243" y="297180"/>
            <a:ext cx="3943321" cy="341632"/>
          </a:xfrm>
          <a:solidFill>
            <a:schemeClr val="accent1"/>
          </a:solidFill>
        </p:spPr>
        <p:txBody>
          <a:bodyPr>
            <a:spAutoFit/>
          </a:bodyPr>
          <a:lstStyle>
            <a:lvl1pPr marL="0" indent="0" rtl="0">
              <a:buNone/>
              <a:defRPr sz="1800" b="1">
                <a:solidFill>
                  <a:schemeClr val="bg1"/>
                </a:solidFill>
              </a:defRPr>
            </a:lvl1pPr>
            <a:lvl2pPr rtl="0">
              <a:defRPr sz="1600">
                <a:solidFill>
                  <a:schemeClr val="bg1"/>
                </a:solidFill>
              </a:defRPr>
            </a:lvl2pPr>
            <a:lvl3pPr marL="914400" indent="0" rtl="0">
              <a:buNone/>
              <a:defRPr sz="1400">
                <a:solidFill>
                  <a:schemeClr val="bg1"/>
                </a:solidFill>
              </a:defRPr>
            </a:lvl3pPr>
            <a:lvl4pPr rtl="0">
              <a:defRPr sz="1200">
                <a:solidFill>
                  <a:schemeClr val="bg1"/>
                </a:solidFill>
              </a:defRPr>
            </a:lvl4pPr>
            <a:lvl5pPr rtl="0">
              <a:defRPr sz="1200">
                <a:solidFill>
                  <a:schemeClr val="bg1"/>
                </a:solidFill>
              </a:defRPr>
            </a:lvl5pPr>
          </a:lstStyle>
          <a:p>
            <a:pPr lvl="0"/>
            <a:r>
              <a:rPr lang="en-US" dirty="0"/>
              <a:t>Click to enter title</a:t>
            </a:r>
            <a:endParaRPr lang="en-IL" dirty="0"/>
          </a:p>
        </p:txBody>
      </p:sp>
      <p:sp>
        <p:nvSpPr>
          <p:cNvPr id="3" name="Text Placeholder 2">
            <a:extLst>
              <a:ext uri="{FF2B5EF4-FFF2-40B4-BE49-F238E27FC236}">
                <a16:creationId xmlns:a16="http://schemas.microsoft.com/office/drawing/2014/main" id="{1EC26F85-90C3-D583-D75B-4BE53435483D}"/>
              </a:ext>
            </a:extLst>
          </p:cNvPr>
          <p:cNvSpPr>
            <a:spLocks noGrp="1"/>
          </p:cNvSpPr>
          <p:nvPr>
            <p:ph type="body" sz="quarter" idx="11" hasCustomPrompt="1"/>
          </p:nvPr>
        </p:nvSpPr>
        <p:spPr>
          <a:xfrm>
            <a:off x="608438" y="3254404"/>
            <a:ext cx="1063625" cy="664797"/>
          </a:xfrm>
          <a:noFill/>
        </p:spPr>
        <p:txBody>
          <a:bodyPr wrap="square" lIns="0" tIns="0" rIns="0" bIns="0" rtlCol="0">
            <a:spAutoFit/>
          </a:bodyPr>
          <a:lstStyle>
            <a:lvl1pPr marL="0" indent="0">
              <a:buNone/>
              <a:defRPr lang="en-US" sz="2400" b="1" smtClean="0">
                <a:solidFill>
                  <a:schemeClr val="accent1"/>
                </a:solidFill>
                <a:latin typeface="Arial" panose="020B0604020202020204" pitchFamily="34" charset="0"/>
                <a:cs typeface="Arial" panose="020B0604020202020204" pitchFamily="34" charset="0"/>
              </a:defRPr>
            </a:lvl1pPr>
            <a:lvl2pPr marL="228600" indent="0">
              <a:buNone/>
              <a:defRPr lang="en-US" sz="1800" smtClean="0"/>
            </a:lvl2pPr>
            <a:lvl3pPr>
              <a:defRPr lang="en-US" sz="1800" smtClean="0"/>
            </a:lvl3pPr>
            <a:lvl4pPr>
              <a:defRPr lang="en-US" smtClean="0"/>
            </a:lvl4pPr>
            <a:lvl5pPr>
              <a:defRPr lang="en-IL"/>
            </a:lvl5pPr>
          </a:lstStyle>
          <a:p>
            <a:pPr marL="0" lvl="0"/>
            <a:r>
              <a:rPr lang="en-US" dirty="0"/>
              <a:t>Click Rate</a:t>
            </a:r>
          </a:p>
        </p:txBody>
      </p:sp>
      <p:sp>
        <p:nvSpPr>
          <p:cNvPr id="280" name="Text Placeholder 20">
            <a:extLst>
              <a:ext uri="{FF2B5EF4-FFF2-40B4-BE49-F238E27FC236}">
                <a16:creationId xmlns:a16="http://schemas.microsoft.com/office/drawing/2014/main" id="{6FD7C281-2131-30D1-8642-BF936335BAC1}"/>
              </a:ext>
            </a:extLst>
          </p:cNvPr>
          <p:cNvSpPr>
            <a:spLocks noGrp="1"/>
          </p:cNvSpPr>
          <p:nvPr>
            <p:ph type="body" sz="quarter" idx="12" hasCustomPrompt="1"/>
          </p:nvPr>
        </p:nvSpPr>
        <p:spPr>
          <a:xfrm>
            <a:off x="5292348" y="869756"/>
            <a:ext cx="6448041" cy="193899"/>
          </a:xfrm>
          <a:noFill/>
        </p:spPr>
        <p:txBody>
          <a:bodyPr wrap="square" lIns="0" tIns="0" rIns="0" bIns="0" rtlCol="0">
            <a:spAutoFit/>
          </a:bodyPr>
          <a:lstStyle>
            <a:lvl1pPr marL="0" indent="0">
              <a:buNone/>
              <a:defRPr lang="en-US" sz="1400" b="0" smtClean="0">
                <a:solidFill>
                  <a:schemeClr val="accent6">
                    <a:alpha val="80000"/>
                  </a:schemeClr>
                </a:solidFill>
              </a:defRPr>
            </a:lvl1pPr>
            <a:lvl2pPr>
              <a:defRPr lang="en-US" sz="1800" smtClean="0"/>
            </a:lvl2pPr>
            <a:lvl3pPr>
              <a:defRPr lang="en-US" sz="1800" smtClean="0"/>
            </a:lvl3pPr>
            <a:lvl4pPr>
              <a:defRPr lang="en-US" smtClean="0"/>
            </a:lvl4pPr>
            <a:lvl5pPr>
              <a:defRPr lang="en-IL"/>
            </a:lvl5pPr>
          </a:lstStyle>
          <a:p>
            <a:pPr marL="0" lvl="0"/>
            <a:r>
              <a:rPr lang="en-US" dirty="0"/>
              <a:t>From: Click to edit</a:t>
            </a:r>
          </a:p>
        </p:txBody>
      </p:sp>
      <p:sp>
        <p:nvSpPr>
          <p:cNvPr id="282" name="Text Placeholder 20">
            <a:extLst>
              <a:ext uri="{FF2B5EF4-FFF2-40B4-BE49-F238E27FC236}">
                <a16:creationId xmlns:a16="http://schemas.microsoft.com/office/drawing/2014/main" id="{4B98CD7C-AC1D-40E4-6F58-58A9C72C6AE9}"/>
              </a:ext>
            </a:extLst>
          </p:cNvPr>
          <p:cNvSpPr>
            <a:spLocks noGrp="1"/>
          </p:cNvSpPr>
          <p:nvPr>
            <p:ph type="body" sz="quarter" idx="13" hasCustomPrompt="1"/>
          </p:nvPr>
        </p:nvSpPr>
        <p:spPr>
          <a:xfrm>
            <a:off x="5292348" y="1280401"/>
            <a:ext cx="6448041" cy="193899"/>
          </a:xfrm>
          <a:noFill/>
        </p:spPr>
        <p:txBody>
          <a:bodyPr wrap="square" lIns="0" tIns="0" rIns="0" bIns="0" rtlCol="0">
            <a:spAutoFit/>
          </a:bodyPr>
          <a:lstStyle>
            <a:lvl1pPr marL="0" indent="0" rtl="0">
              <a:buNone/>
              <a:defRPr lang="en-US" sz="1400" b="0" smtClean="0">
                <a:solidFill>
                  <a:schemeClr val="accent6">
                    <a:alpha val="80000"/>
                  </a:schemeClr>
                </a:solidFill>
              </a:defRPr>
            </a:lvl1pPr>
            <a:lvl2pPr>
              <a:defRPr lang="en-US" sz="1800" smtClean="0"/>
            </a:lvl2pPr>
            <a:lvl3pPr>
              <a:defRPr lang="en-US" sz="1800" smtClean="0"/>
            </a:lvl3pPr>
            <a:lvl4pPr>
              <a:defRPr lang="en-US" smtClean="0"/>
            </a:lvl4pPr>
            <a:lvl5pPr>
              <a:defRPr lang="en-IL"/>
            </a:lvl5pPr>
          </a:lstStyle>
          <a:p>
            <a:pPr marL="0" lvl="0"/>
            <a:r>
              <a:rPr lang="en-US" dirty="0"/>
              <a:t>Subject: Edit</a:t>
            </a:r>
          </a:p>
        </p:txBody>
      </p:sp>
      <p:grpSp>
        <p:nvGrpSpPr>
          <p:cNvPr id="4" name="Group 3">
            <a:extLst>
              <a:ext uri="{FF2B5EF4-FFF2-40B4-BE49-F238E27FC236}">
                <a16:creationId xmlns:a16="http://schemas.microsoft.com/office/drawing/2014/main" id="{F31CE275-9023-6D0F-705D-2C8FF019D759}"/>
              </a:ext>
            </a:extLst>
          </p:cNvPr>
          <p:cNvGrpSpPr/>
          <p:nvPr userDrawn="1"/>
        </p:nvGrpSpPr>
        <p:grpSpPr>
          <a:xfrm>
            <a:off x="127887" y="6595681"/>
            <a:ext cx="1307479" cy="138499"/>
            <a:chOff x="127887" y="6410410"/>
            <a:chExt cx="1307479" cy="138499"/>
          </a:xfrm>
        </p:grpSpPr>
        <p:pic>
          <p:nvPicPr>
            <p:cNvPr id="6" name="Picture 5" descr="A blue and black logo&#10;&#10;Description automatically generated">
              <a:extLst>
                <a:ext uri="{FF2B5EF4-FFF2-40B4-BE49-F238E27FC236}">
                  <a16:creationId xmlns:a16="http://schemas.microsoft.com/office/drawing/2014/main" id="{DE297C82-B962-E5A9-739E-EDC9BAC0FB9B}"/>
                </a:ext>
              </a:extLst>
            </p:cNvPr>
            <p:cNvPicPr>
              <a:picLocks noChangeAspect="1"/>
            </p:cNvPicPr>
            <p:nvPr userDrawn="1"/>
          </p:nvPicPr>
          <p:blipFill>
            <a:blip r:embed="rId4">
              <a:alphaModFix amt="70000"/>
              <a:extLst>
                <a:ext uri="{28A0092B-C50C-407E-A947-70E740481C1C}">
                  <a14:useLocalDpi xmlns:a14="http://schemas.microsoft.com/office/drawing/2010/main" val="0"/>
                </a:ext>
              </a:extLst>
            </a:blip>
            <a:stretch>
              <a:fillRect/>
            </a:stretch>
          </p:blipFill>
          <p:spPr>
            <a:xfrm>
              <a:off x="790796" y="6421406"/>
              <a:ext cx="644570" cy="116507"/>
            </a:xfrm>
            <a:prstGeom prst="rect">
              <a:avLst/>
            </a:prstGeom>
          </p:spPr>
        </p:pic>
        <p:sp>
          <p:nvSpPr>
            <p:cNvPr id="7" name="TextBox 6">
              <a:extLst>
                <a:ext uri="{FF2B5EF4-FFF2-40B4-BE49-F238E27FC236}">
                  <a16:creationId xmlns:a16="http://schemas.microsoft.com/office/drawing/2014/main" id="{391558B8-B3F0-E8C0-9F0E-4D7ACB168877}"/>
                </a:ext>
              </a:extLst>
            </p:cNvPr>
            <p:cNvSpPr txBox="1"/>
            <p:nvPr userDrawn="1"/>
          </p:nvSpPr>
          <p:spPr>
            <a:xfrm>
              <a:off x="127887" y="6410410"/>
              <a:ext cx="609141" cy="138499"/>
            </a:xfrm>
            <a:prstGeom prst="rect">
              <a:avLst/>
            </a:prstGeom>
            <a:noFill/>
          </p:spPr>
          <p:txBody>
            <a:bodyPr wrap="none" lIns="0" tIns="0" rIns="0" bIns="0" rtlCol="0">
              <a:spAutoFit/>
            </a:bodyPr>
            <a:lstStyle/>
            <a:p>
              <a:pPr rtl="0"/>
              <a:r>
                <a:rPr lang="en-US" sz="900" dirty="0">
                  <a:solidFill>
                    <a:sysClr val="windowText" lastClr="000000">
                      <a:alpha val="70000"/>
                    </a:sysClr>
                  </a:solidFill>
                </a:rPr>
                <a:t>Powered by</a:t>
              </a:r>
              <a:endParaRPr lang="en-IL" sz="900" dirty="0">
                <a:solidFill>
                  <a:sysClr val="windowText" lastClr="000000">
                    <a:alpha val="70000"/>
                  </a:sysClr>
                </a:solidFill>
              </a:endParaRPr>
            </a:p>
          </p:txBody>
        </p:sp>
      </p:grpSp>
    </p:spTree>
    <p:extLst>
      <p:ext uri="{BB962C8B-B14F-4D97-AF65-F5344CB8AC3E}">
        <p14:creationId xmlns:p14="http://schemas.microsoft.com/office/powerpoint/2010/main" val="227244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ing Effectiveness">
    <p:spTree>
      <p:nvGrpSpPr>
        <p:cNvPr id="1" name=""/>
        <p:cNvGrpSpPr/>
        <p:nvPr/>
      </p:nvGrpSpPr>
      <p:grpSpPr>
        <a:xfrm>
          <a:off x="0" y="0"/>
          <a:ext cx="0" cy="0"/>
          <a:chOff x="0" y="0"/>
          <a:chExt cx="0" cy="0"/>
        </a:xfrm>
      </p:grpSpPr>
      <p:pic>
        <p:nvPicPr>
          <p:cNvPr id="7" name="Picture 6" descr="A group of black cubes&#10;&#10;Description automatically generated with low confidence">
            <a:extLst>
              <a:ext uri="{FF2B5EF4-FFF2-40B4-BE49-F238E27FC236}">
                <a16:creationId xmlns:a16="http://schemas.microsoft.com/office/drawing/2014/main" id="{70C50626-9302-D3B6-5ABF-E63695631780}"/>
              </a:ext>
            </a:extLst>
          </p:cNvPr>
          <p:cNvPicPr>
            <a:picLocks noChangeAspect="1"/>
          </p:cNvPicPr>
          <p:nvPr userDrawn="1"/>
        </p:nvPicPr>
        <p:blipFill rotWithShape="1">
          <a:blip r:embed="rId2" cstate="email">
            <a:alphaModFix/>
            <a:extLst>
              <a:ext uri="{28A0092B-C50C-407E-A947-70E740481C1C}">
                <a14:useLocalDpi xmlns:a14="http://schemas.microsoft.com/office/drawing/2010/main" val="0"/>
              </a:ext>
            </a:extLst>
          </a:blip>
          <a:srcRect/>
          <a:stretch/>
        </p:blipFill>
        <p:spPr>
          <a:xfrm>
            <a:off x="0" y="0"/>
            <a:ext cx="12192000" cy="1240971"/>
          </a:xfrm>
          <a:prstGeom prst="rect">
            <a:avLst/>
          </a:prstGeom>
        </p:spPr>
      </p:pic>
      <p:sp>
        <p:nvSpPr>
          <p:cNvPr id="16" name="Rectangle 15">
            <a:extLst>
              <a:ext uri="{FF2B5EF4-FFF2-40B4-BE49-F238E27FC236}">
                <a16:creationId xmlns:a16="http://schemas.microsoft.com/office/drawing/2014/main" id="{45926FB9-77C3-95BB-EEB5-0A937E1C7BD3}"/>
              </a:ext>
            </a:extLst>
          </p:cNvPr>
          <p:cNvSpPr/>
          <p:nvPr userDrawn="1"/>
        </p:nvSpPr>
        <p:spPr>
          <a:xfrm>
            <a:off x="1" y="0"/>
            <a:ext cx="12192000" cy="13585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1" name="TextBox 10">
            <a:extLst>
              <a:ext uri="{FF2B5EF4-FFF2-40B4-BE49-F238E27FC236}">
                <a16:creationId xmlns:a16="http://schemas.microsoft.com/office/drawing/2014/main" id="{4B932EC9-E97A-8C9D-399D-1A2BD3CD65A1}"/>
              </a:ext>
            </a:extLst>
          </p:cNvPr>
          <p:cNvSpPr txBox="1"/>
          <p:nvPr userDrawn="1"/>
        </p:nvSpPr>
        <p:spPr>
          <a:xfrm>
            <a:off x="555467" y="367193"/>
            <a:ext cx="3618116" cy="369332"/>
          </a:xfrm>
          <a:prstGeom prst="rect">
            <a:avLst/>
          </a:prstGeom>
          <a:noFill/>
        </p:spPr>
        <p:txBody>
          <a:bodyPr wrap="square" lIns="0" tIns="0" rIns="0" bIns="0" rtlCol="0">
            <a:spAutoFit/>
          </a:bodyPr>
          <a:lstStyle/>
          <a:p>
            <a:r>
              <a:rPr lang="en-US" sz="2400" b="1" dirty="0">
                <a:solidFill>
                  <a:schemeClr val="bg1"/>
                </a:solidFill>
              </a:rPr>
              <a:t>Training Effectiveness</a:t>
            </a:r>
            <a:endParaRPr lang="en-IL" sz="2400" b="1" dirty="0">
              <a:solidFill>
                <a:schemeClr val="bg1"/>
              </a:solidFill>
            </a:endParaRPr>
          </a:p>
        </p:txBody>
      </p:sp>
      <p:pic>
        <p:nvPicPr>
          <p:cNvPr id="18" name="Graphic 17">
            <a:extLst>
              <a:ext uri="{FF2B5EF4-FFF2-40B4-BE49-F238E27FC236}">
                <a16:creationId xmlns:a16="http://schemas.microsoft.com/office/drawing/2014/main" id="{113C0065-DFA2-91B8-3A94-9300B2A857F9}"/>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02350" y="500268"/>
            <a:ext cx="6089650" cy="120525"/>
          </a:xfrm>
          <a:prstGeom prst="rect">
            <a:avLst/>
          </a:prstGeom>
        </p:spPr>
      </p:pic>
      <p:grpSp>
        <p:nvGrpSpPr>
          <p:cNvPr id="3" name="Group 2">
            <a:extLst>
              <a:ext uri="{FF2B5EF4-FFF2-40B4-BE49-F238E27FC236}">
                <a16:creationId xmlns:a16="http://schemas.microsoft.com/office/drawing/2014/main" id="{4B7BA536-9BC0-FE06-1CE9-1E2931FA4EA4}"/>
              </a:ext>
            </a:extLst>
          </p:cNvPr>
          <p:cNvGrpSpPr/>
          <p:nvPr userDrawn="1"/>
        </p:nvGrpSpPr>
        <p:grpSpPr>
          <a:xfrm>
            <a:off x="10795887" y="111635"/>
            <a:ext cx="1307479" cy="138499"/>
            <a:chOff x="127887" y="6613435"/>
            <a:chExt cx="1307479" cy="138499"/>
          </a:xfrm>
        </p:grpSpPr>
        <p:sp>
          <p:nvSpPr>
            <p:cNvPr id="4" name="TextBox 3">
              <a:extLst>
                <a:ext uri="{FF2B5EF4-FFF2-40B4-BE49-F238E27FC236}">
                  <a16:creationId xmlns:a16="http://schemas.microsoft.com/office/drawing/2014/main" id="{F1E1DB68-C30A-245A-2590-7FC9FF987856}"/>
                </a:ext>
              </a:extLst>
            </p:cNvPr>
            <p:cNvSpPr txBox="1"/>
            <p:nvPr userDrawn="1"/>
          </p:nvSpPr>
          <p:spPr>
            <a:xfrm>
              <a:off x="127887" y="6613435"/>
              <a:ext cx="609141" cy="138499"/>
            </a:xfrm>
            <a:prstGeom prst="rect">
              <a:avLst/>
            </a:prstGeom>
            <a:noFill/>
          </p:spPr>
          <p:txBody>
            <a:bodyPr wrap="none" lIns="0" tIns="0" rIns="0" bIns="0" rtlCol="0">
              <a:spAutoFit/>
            </a:bodyPr>
            <a:lstStyle/>
            <a:p>
              <a:r>
                <a:rPr lang="en-US" sz="900" dirty="0">
                  <a:solidFill>
                    <a:schemeClr val="bg1">
                      <a:alpha val="70000"/>
                    </a:schemeClr>
                  </a:solidFill>
                </a:rPr>
                <a:t>Powered by</a:t>
              </a:r>
              <a:endParaRPr lang="en-IL" sz="900" dirty="0">
                <a:solidFill>
                  <a:schemeClr val="bg1">
                    <a:alpha val="70000"/>
                  </a:schemeClr>
                </a:solidFill>
              </a:endParaRPr>
            </a:p>
          </p:txBody>
        </p:sp>
        <p:pic>
          <p:nvPicPr>
            <p:cNvPr id="5" name="Picture 4" descr="A white text on a black background&#10;&#10;Description automatically generated">
              <a:extLst>
                <a:ext uri="{FF2B5EF4-FFF2-40B4-BE49-F238E27FC236}">
                  <a16:creationId xmlns:a16="http://schemas.microsoft.com/office/drawing/2014/main" id="{683A28E4-D701-91D6-24BD-7AF99F767B12}"/>
                </a:ext>
              </a:extLst>
            </p:cNvPr>
            <p:cNvPicPr>
              <a:picLocks noChangeAspect="1"/>
            </p:cNvPicPr>
            <p:nvPr userDrawn="1"/>
          </p:nvPicPr>
          <p:blipFill>
            <a:blip r:embed="rId5">
              <a:alphaModFix amt="70000"/>
              <a:extLst>
                <a:ext uri="{28A0092B-C50C-407E-A947-70E740481C1C}">
                  <a14:useLocalDpi xmlns:a14="http://schemas.microsoft.com/office/drawing/2010/main" val="0"/>
                </a:ext>
              </a:extLst>
            </a:blip>
            <a:stretch>
              <a:fillRect/>
            </a:stretch>
          </p:blipFill>
          <p:spPr>
            <a:xfrm>
              <a:off x="790796" y="6624301"/>
              <a:ext cx="644570" cy="116766"/>
            </a:xfrm>
            <a:prstGeom prst="rect">
              <a:avLst/>
            </a:prstGeom>
          </p:spPr>
        </p:pic>
      </p:grpSp>
    </p:spTree>
    <p:extLst>
      <p:ext uri="{BB962C8B-B14F-4D97-AF65-F5344CB8AC3E}">
        <p14:creationId xmlns:p14="http://schemas.microsoft.com/office/powerpoint/2010/main" val="1206767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D6ED70-2A3A-1155-18F9-B29D8E254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C2A70814-FDA7-A70C-CDAE-42F282691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20D76C6E-902A-4D88-7CE7-3F94FB2A1A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CA7F0-E4F2-4057-B6CC-83CCB348E749}" type="datetimeFigureOut">
              <a:rPr lang="en-IL" smtClean="0"/>
              <a:t>31/10/2023</a:t>
            </a:fld>
            <a:endParaRPr lang="en-IL"/>
          </a:p>
        </p:txBody>
      </p:sp>
      <p:sp>
        <p:nvSpPr>
          <p:cNvPr id="5" name="Footer Placeholder 4">
            <a:extLst>
              <a:ext uri="{FF2B5EF4-FFF2-40B4-BE49-F238E27FC236}">
                <a16:creationId xmlns:a16="http://schemas.microsoft.com/office/drawing/2014/main" id="{C7C11474-8CB8-A4C0-0642-066DA63D65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0C863994-7024-0FD4-C956-28577721C9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51FD4-FA82-4CC1-B961-9236D8CA6F8A}" type="slidenum">
              <a:rPr lang="en-IL" smtClean="0"/>
              <a:t>‹#›</a:t>
            </a:fld>
            <a:endParaRPr lang="en-IL"/>
          </a:p>
        </p:txBody>
      </p:sp>
    </p:spTree>
    <p:extLst>
      <p:ext uri="{BB962C8B-B14F-4D97-AF65-F5344CB8AC3E}">
        <p14:creationId xmlns:p14="http://schemas.microsoft.com/office/powerpoint/2010/main" val="3798036166"/>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4" r:id="rId3"/>
    <p:sldLayoutId id="2147483655" r:id="rId4"/>
    <p:sldLayoutId id="2147483656" r:id="rId5"/>
    <p:sldLayoutId id="2147483657" r:id="rId6"/>
    <p:sldLayoutId id="2147483681" r:id="rId7"/>
    <p:sldLayoutId id="2147483651" r:id="rId8"/>
    <p:sldLayoutId id="2147483660" r:id="rId9"/>
    <p:sldLayoutId id="2147483676" r:id="rId10"/>
    <p:sldLayoutId id="2147483677" r:id="rId11"/>
    <p:sldLayoutId id="2147483678" r:id="rId12"/>
    <p:sldLayoutId id="2147483679" r:id="rId13"/>
    <p:sldLayoutId id="2147483680" r:id="rId14"/>
    <p:sldLayoutId id="2147483673" r:id="rId15"/>
    <p:sldLayoutId id="2147483674" r:id="rId16"/>
    <p:sldLayoutId id="214748367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00691D-7F30-1577-295A-E4D99A9C8AE7}"/>
              </a:ext>
            </a:extLst>
          </p:cNvPr>
          <p:cNvSpPr txBox="1"/>
          <p:nvPr/>
        </p:nvSpPr>
        <p:spPr>
          <a:xfrm>
            <a:off x="743423" y="102178"/>
            <a:ext cx="7144457" cy="4688528"/>
          </a:xfrm>
          <a:prstGeom prst="rect">
            <a:avLst/>
          </a:prstGeom>
          <a:noFill/>
        </p:spPr>
        <p:txBody>
          <a:bodyPr wrap="square" lIns="0" tIns="0" rIns="0" bIns="0" rtlCol="0">
            <a:spAutoFit/>
          </a:bodyPr>
          <a:lstStyle/>
          <a:p>
            <a:pPr>
              <a:lnSpc>
                <a:spcPts val="12500"/>
              </a:lnSpc>
            </a:pPr>
            <a:r>
              <a:rPr lang="en-US" sz="9600" b="1" dirty="0">
                <a:solidFill>
                  <a:schemeClr val="bg1"/>
                </a:solidFill>
              </a:rPr>
              <a:t>Periodic</a:t>
            </a:r>
          </a:p>
          <a:p>
            <a:pPr>
              <a:lnSpc>
                <a:spcPts val="12500"/>
              </a:lnSpc>
            </a:pPr>
            <a:r>
              <a:rPr lang="en-US" sz="9600" b="1" dirty="0">
                <a:solidFill>
                  <a:schemeClr val="bg1"/>
                </a:solidFill>
              </a:rPr>
              <a:t>Business</a:t>
            </a:r>
          </a:p>
          <a:p>
            <a:pPr>
              <a:lnSpc>
                <a:spcPts val="12500"/>
              </a:lnSpc>
            </a:pPr>
            <a:r>
              <a:rPr lang="en-US" sz="9600" b="1" dirty="0">
                <a:solidFill>
                  <a:schemeClr val="bg1"/>
                </a:solidFill>
              </a:rPr>
              <a:t>Review</a:t>
            </a:r>
            <a:endParaRPr lang="en-IL" sz="9600" b="1" dirty="0">
              <a:solidFill>
                <a:schemeClr val="bg1"/>
              </a:solidFill>
            </a:endParaRPr>
          </a:p>
        </p:txBody>
      </p:sp>
      <p:sp>
        <p:nvSpPr>
          <p:cNvPr id="32" name="TextBox 31">
            <a:extLst>
              <a:ext uri="{FF2B5EF4-FFF2-40B4-BE49-F238E27FC236}">
                <a16:creationId xmlns:a16="http://schemas.microsoft.com/office/drawing/2014/main" id="{FE711FB1-9090-D286-186C-661DD871CB0C}"/>
              </a:ext>
            </a:extLst>
          </p:cNvPr>
          <p:cNvSpPr txBox="1"/>
          <p:nvPr/>
        </p:nvSpPr>
        <p:spPr>
          <a:xfrm>
            <a:off x="8979084" y="5100893"/>
            <a:ext cx="3009716" cy="875033"/>
          </a:xfrm>
          <a:prstGeom prst="rect">
            <a:avLst/>
          </a:prstGeom>
          <a:noFill/>
        </p:spPr>
        <p:txBody>
          <a:bodyPr wrap="square" lIns="0" tIns="0" rIns="0" bIns="0" rtlCol="0">
            <a:noAutofit/>
          </a:bodyPr>
          <a:lstStyle/>
          <a:p>
            <a:r>
              <a:rPr lang="en-US" sz="2400" b="1" dirty="0">
                <a:solidFill>
                  <a:schemeClr val="accent1"/>
                </a:solidFill>
              </a:rPr>
              <a:t>CybeReady</a:t>
            </a:r>
          </a:p>
          <a:p>
            <a:r>
              <a:rPr lang="en-US" sz="1100" b="1" dirty="0">
                <a:solidFill>
                  <a:schemeClr val="accent6"/>
                </a:solidFill>
              </a:rPr>
              <a:t>Nov 2023</a:t>
            </a:r>
            <a:endParaRPr lang="en-IL" sz="1100" b="1" dirty="0">
              <a:solidFill>
                <a:schemeClr val="accent6"/>
              </a:solidFill>
            </a:endParaRPr>
          </a:p>
        </p:txBody>
      </p:sp>
      <p:pic>
        <p:nvPicPr>
          <p:cNvPr id="11" name="Picture 10" descr="A blue and black logo&#10;&#10;Description automatically generated">
            <a:extLst>
              <a:ext uri="{FF2B5EF4-FFF2-40B4-BE49-F238E27FC236}">
                <a16:creationId xmlns:a16="http://schemas.microsoft.com/office/drawing/2014/main" id="{A27037B5-4DB1-EA4E-5A17-B8FCB6D80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084" y="627184"/>
            <a:ext cx="2823018" cy="509779"/>
          </a:xfrm>
          <a:prstGeom prst="rect">
            <a:avLst/>
          </a:prstGeom>
        </p:spPr>
      </p:pic>
    </p:spTree>
    <p:extLst>
      <p:ext uri="{BB962C8B-B14F-4D97-AF65-F5344CB8AC3E}">
        <p14:creationId xmlns:p14="http://schemas.microsoft.com/office/powerpoint/2010/main" val="2309117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F6788F-E068-182C-80DC-83C18F9FCB0C}"/>
              </a:ext>
            </a:extLst>
          </p:cNvPr>
          <p:cNvSpPr>
            <a:spLocks noGrp="1"/>
          </p:cNvSpPr>
          <p:nvPr>
            <p:ph type="body" sz="quarter" idx="10"/>
          </p:nvPr>
        </p:nvSpPr>
        <p:spPr>
          <a:xfrm>
            <a:off x="3059709" y="1389415"/>
            <a:ext cx="5073975" cy="2243691"/>
          </a:xfrm>
        </p:spPr>
        <p:txBody>
          <a:bodyPr/>
          <a:lstStyle/>
          <a:p>
            <a:r>
              <a:rPr lang="en-US" dirty="0"/>
              <a:t>Notable Phishing Simulations</a:t>
            </a:r>
          </a:p>
        </p:txBody>
      </p:sp>
      <p:sp>
        <p:nvSpPr>
          <p:cNvPr id="7" name="Text Placeholder 6">
            <a:extLst>
              <a:ext uri="{FF2B5EF4-FFF2-40B4-BE49-F238E27FC236}">
                <a16:creationId xmlns:a16="http://schemas.microsoft.com/office/drawing/2014/main" id="{4E7AC99B-8A6D-C092-F5FC-5A252AAE4E45}"/>
              </a:ext>
            </a:extLst>
          </p:cNvPr>
          <p:cNvSpPr>
            <a:spLocks noGrp="1"/>
          </p:cNvSpPr>
          <p:nvPr>
            <p:ph type="body" sz="quarter" idx="11"/>
          </p:nvPr>
        </p:nvSpPr>
        <p:spPr>
          <a:xfrm>
            <a:off x="3059709" y="3898850"/>
            <a:ext cx="2838552" cy="367005"/>
          </a:xfrm>
        </p:spPr>
        <p:txBody>
          <a:bodyPr/>
          <a:lstStyle/>
          <a:p>
            <a:r>
              <a:rPr lang="en-US" sz="1600" dirty="0"/>
              <a:t>01 Jul 2021 – 30 Sep 2021</a:t>
            </a:r>
            <a:endParaRPr lang="en-IL" sz="1600" dirty="0"/>
          </a:p>
        </p:txBody>
      </p:sp>
    </p:spTree>
    <p:extLst>
      <p:ext uri="{BB962C8B-B14F-4D97-AF65-F5344CB8AC3E}">
        <p14:creationId xmlns:p14="http://schemas.microsoft.com/office/powerpoint/2010/main" val="119232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C89250-0F71-608B-7005-3161A7BD334D}"/>
              </a:ext>
            </a:extLst>
          </p:cNvPr>
          <p:cNvSpPr>
            <a:spLocks noGrp="1"/>
          </p:cNvSpPr>
          <p:nvPr>
            <p:ph type="body" sz="quarter" idx="10"/>
          </p:nvPr>
        </p:nvSpPr>
        <p:spPr>
          <a:xfrm>
            <a:off x="310243" y="297180"/>
            <a:ext cx="3943321" cy="590931"/>
          </a:xfrm>
        </p:spPr>
        <p:txBody>
          <a:bodyPr/>
          <a:lstStyle/>
          <a:p>
            <a:r>
              <a:rPr lang="en-US" dirty="0"/>
              <a:t>Most clicked-on simulation by veteran employees</a:t>
            </a:r>
            <a:endParaRPr lang="en-IL" dirty="0"/>
          </a:p>
        </p:txBody>
      </p:sp>
      <p:sp>
        <p:nvSpPr>
          <p:cNvPr id="3" name="Text Placeholder 2">
            <a:extLst>
              <a:ext uri="{FF2B5EF4-FFF2-40B4-BE49-F238E27FC236}">
                <a16:creationId xmlns:a16="http://schemas.microsoft.com/office/drawing/2014/main" id="{7AC5A64E-2335-10BA-E870-9AD9E0C3B860}"/>
              </a:ext>
            </a:extLst>
          </p:cNvPr>
          <p:cNvSpPr>
            <a:spLocks noGrp="1"/>
          </p:cNvSpPr>
          <p:nvPr>
            <p:ph type="body" sz="quarter" idx="11"/>
          </p:nvPr>
        </p:nvSpPr>
        <p:spPr/>
        <p:txBody>
          <a:bodyPr/>
          <a:lstStyle/>
          <a:p>
            <a:r>
              <a:rPr lang="en-US" dirty="0"/>
              <a:t>Click Rate</a:t>
            </a:r>
            <a:endParaRPr lang="en-IL" dirty="0"/>
          </a:p>
        </p:txBody>
      </p:sp>
      <p:sp>
        <p:nvSpPr>
          <p:cNvPr id="13" name="Text Placeholder 12">
            <a:extLst>
              <a:ext uri="{FF2B5EF4-FFF2-40B4-BE49-F238E27FC236}">
                <a16:creationId xmlns:a16="http://schemas.microsoft.com/office/drawing/2014/main" id="{09410BC2-449F-96D9-9A5E-1AF8641F8C84}"/>
              </a:ext>
            </a:extLst>
          </p:cNvPr>
          <p:cNvSpPr>
            <a:spLocks noGrp="1"/>
          </p:cNvSpPr>
          <p:nvPr>
            <p:ph type="body" sz="quarter" idx="12"/>
          </p:nvPr>
        </p:nvSpPr>
        <p:spPr/>
        <p:txBody>
          <a:bodyPr/>
          <a:lstStyle/>
          <a:p>
            <a:r>
              <a:rPr lang="en-US" dirty="0"/>
              <a:t>From: OneDrive &lt;info@...&gt;</a:t>
            </a:r>
            <a:endParaRPr lang="en-IL" dirty="0"/>
          </a:p>
        </p:txBody>
      </p:sp>
      <p:sp>
        <p:nvSpPr>
          <p:cNvPr id="14" name="Text Placeholder 13">
            <a:extLst>
              <a:ext uri="{FF2B5EF4-FFF2-40B4-BE49-F238E27FC236}">
                <a16:creationId xmlns:a16="http://schemas.microsoft.com/office/drawing/2014/main" id="{921A65A4-6556-9241-C059-7BFC698CF17B}"/>
              </a:ext>
            </a:extLst>
          </p:cNvPr>
          <p:cNvSpPr>
            <a:spLocks noGrp="1"/>
          </p:cNvSpPr>
          <p:nvPr>
            <p:ph type="body" sz="quarter" idx="13"/>
          </p:nvPr>
        </p:nvSpPr>
        <p:spPr/>
        <p:txBody>
          <a:bodyPr/>
          <a:lstStyle/>
          <a:p>
            <a:r>
              <a:rPr lang="en-US" dirty="0"/>
              <a:t>Subject: Document marked as “Priority” has been shared with you</a:t>
            </a:r>
            <a:endParaRPr lang="en-IL" dirty="0"/>
          </a:p>
        </p:txBody>
      </p:sp>
      <p:graphicFrame>
        <p:nvGraphicFramePr>
          <p:cNvPr id="8" name="Chart 7">
            <a:extLst>
              <a:ext uri="{FF2B5EF4-FFF2-40B4-BE49-F238E27FC236}">
                <a16:creationId xmlns:a16="http://schemas.microsoft.com/office/drawing/2014/main" id="{99E6635B-EE02-2755-7F90-383E89FCC3CB}"/>
              </a:ext>
            </a:extLst>
          </p:cNvPr>
          <p:cNvGraphicFramePr/>
          <p:nvPr>
            <p:extLst>
              <p:ext uri="{D42A27DB-BD31-4B8C-83A1-F6EECF244321}">
                <p14:modId xmlns:p14="http://schemas.microsoft.com/office/powerpoint/2010/main" val="3092981902"/>
              </p:ext>
            </p:extLst>
          </p:nvPr>
        </p:nvGraphicFramePr>
        <p:xfrm>
          <a:off x="1569810" y="2785566"/>
          <a:ext cx="2314572" cy="16917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D126F9B-5DAC-7400-B84C-9BA1296A185C}"/>
              </a:ext>
            </a:extLst>
          </p:cNvPr>
          <p:cNvSpPr txBox="1"/>
          <p:nvPr/>
        </p:nvSpPr>
        <p:spPr>
          <a:xfrm>
            <a:off x="2161309" y="3485228"/>
            <a:ext cx="1126836" cy="276999"/>
          </a:xfrm>
          <a:prstGeom prst="rect">
            <a:avLst/>
          </a:prstGeom>
          <a:noFill/>
        </p:spPr>
        <p:txBody>
          <a:bodyPr wrap="square" lIns="0" tIns="0" rIns="0" bIns="0" rtlCol="0">
            <a:spAutoFit/>
          </a:bodyPr>
          <a:lstStyle/>
          <a:p>
            <a:pPr algn="ctr"/>
            <a:r>
              <a:rPr lang="en-US" b="1" dirty="0">
                <a:solidFill>
                  <a:schemeClr val="accent6"/>
                </a:solidFill>
                <a:latin typeface="Arial" panose="020B0604020202020204" pitchFamily="34" charset="0"/>
                <a:cs typeface="Arial" panose="020B0604020202020204" pitchFamily="34" charset="0"/>
              </a:rPr>
              <a:t>15.5%</a:t>
            </a:r>
            <a:endParaRPr lang="en-IL" b="1" dirty="0">
              <a:solidFill>
                <a:schemeClr val="accent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8A6EEC3-5454-5913-B888-280C86A5DD04}"/>
              </a:ext>
            </a:extLst>
          </p:cNvPr>
          <p:cNvPicPr>
            <a:picLocks noChangeAspect="1"/>
          </p:cNvPicPr>
          <p:nvPr/>
        </p:nvPicPr>
        <p:blipFill>
          <a:blip r:embed="rId4"/>
          <a:stretch>
            <a:fillRect/>
          </a:stretch>
        </p:blipFill>
        <p:spPr>
          <a:xfrm>
            <a:off x="5249966" y="1691046"/>
            <a:ext cx="6490423" cy="3721711"/>
          </a:xfrm>
          <a:prstGeom prst="rect">
            <a:avLst/>
          </a:prstGeom>
        </p:spPr>
      </p:pic>
    </p:spTree>
    <p:extLst>
      <p:ext uri="{BB962C8B-B14F-4D97-AF65-F5344CB8AC3E}">
        <p14:creationId xmlns:p14="http://schemas.microsoft.com/office/powerpoint/2010/main" val="256286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C89250-0F71-608B-7005-3161A7BD334D}"/>
              </a:ext>
            </a:extLst>
          </p:cNvPr>
          <p:cNvSpPr>
            <a:spLocks noGrp="1"/>
          </p:cNvSpPr>
          <p:nvPr>
            <p:ph type="body" sz="quarter" idx="10"/>
          </p:nvPr>
        </p:nvSpPr>
        <p:spPr>
          <a:xfrm>
            <a:off x="310243" y="297180"/>
            <a:ext cx="3943321" cy="590931"/>
          </a:xfrm>
        </p:spPr>
        <p:txBody>
          <a:bodyPr/>
          <a:lstStyle/>
          <a:p>
            <a:r>
              <a:rPr lang="en-US" dirty="0"/>
              <a:t>Most clicked-on simulation by beginner employees</a:t>
            </a:r>
            <a:endParaRPr lang="en-IL" dirty="0"/>
          </a:p>
        </p:txBody>
      </p:sp>
      <p:sp>
        <p:nvSpPr>
          <p:cNvPr id="3" name="Text Placeholder 2">
            <a:extLst>
              <a:ext uri="{FF2B5EF4-FFF2-40B4-BE49-F238E27FC236}">
                <a16:creationId xmlns:a16="http://schemas.microsoft.com/office/drawing/2014/main" id="{BBA1DF78-B7DE-EAB2-2406-4EF60AEBC6BB}"/>
              </a:ext>
            </a:extLst>
          </p:cNvPr>
          <p:cNvSpPr>
            <a:spLocks noGrp="1"/>
          </p:cNvSpPr>
          <p:nvPr>
            <p:ph type="body" sz="quarter" idx="11"/>
          </p:nvPr>
        </p:nvSpPr>
        <p:spPr/>
        <p:txBody>
          <a:bodyPr/>
          <a:lstStyle/>
          <a:p>
            <a:r>
              <a:rPr lang="en-US" dirty="0"/>
              <a:t>Click Rate</a:t>
            </a:r>
            <a:endParaRPr lang="en-IL" dirty="0"/>
          </a:p>
        </p:txBody>
      </p:sp>
      <p:sp>
        <p:nvSpPr>
          <p:cNvPr id="7" name="Text Placeholder 6">
            <a:extLst>
              <a:ext uri="{FF2B5EF4-FFF2-40B4-BE49-F238E27FC236}">
                <a16:creationId xmlns:a16="http://schemas.microsoft.com/office/drawing/2014/main" id="{0665F6F8-1CD1-EC4B-97DB-B2F4797558AA}"/>
              </a:ext>
            </a:extLst>
          </p:cNvPr>
          <p:cNvSpPr>
            <a:spLocks noGrp="1"/>
          </p:cNvSpPr>
          <p:nvPr>
            <p:ph type="body" sz="quarter" idx="12"/>
          </p:nvPr>
        </p:nvSpPr>
        <p:spPr/>
        <p:txBody>
          <a:bodyPr/>
          <a:lstStyle/>
          <a:p>
            <a:r>
              <a:rPr lang="en-US" dirty="0"/>
              <a:t>From: Jake Baldwin &lt;</a:t>
            </a:r>
            <a:r>
              <a:rPr lang="en-US" dirty="0" err="1"/>
              <a:t>jbaldwin</a:t>
            </a:r>
            <a:r>
              <a:rPr lang="en-US" dirty="0"/>
              <a:t>@...&gt;</a:t>
            </a:r>
            <a:endParaRPr lang="en-IL" dirty="0"/>
          </a:p>
        </p:txBody>
      </p:sp>
      <p:sp>
        <p:nvSpPr>
          <p:cNvPr id="10" name="Text Placeholder 9">
            <a:extLst>
              <a:ext uri="{FF2B5EF4-FFF2-40B4-BE49-F238E27FC236}">
                <a16:creationId xmlns:a16="http://schemas.microsoft.com/office/drawing/2014/main" id="{61B3EC30-DE43-4305-5D54-05BCC452FCC0}"/>
              </a:ext>
            </a:extLst>
          </p:cNvPr>
          <p:cNvSpPr>
            <a:spLocks noGrp="1"/>
          </p:cNvSpPr>
          <p:nvPr>
            <p:ph type="body" sz="quarter" idx="13"/>
          </p:nvPr>
        </p:nvSpPr>
        <p:spPr/>
        <p:txBody>
          <a:bodyPr/>
          <a:lstStyle/>
          <a:p>
            <a:r>
              <a:rPr lang="en-US" dirty="0"/>
              <a:t>Subject: Please DocuSign: {{</a:t>
            </a:r>
            <a:r>
              <a:rPr lang="en-US" dirty="0" err="1"/>
              <a:t>docusign_subject</a:t>
            </a:r>
            <a:r>
              <a:rPr lang="en-US" dirty="0"/>
              <a:t>}}</a:t>
            </a:r>
            <a:endParaRPr lang="en-IL" dirty="0"/>
          </a:p>
        </p:txBody>
      </p:sp>
      <p:graphicFrame>
        <p:nvGraphicFramePr>
          <p:cNvPr id="8" name="Chart 7">
            <a:extLst>
              <a:ext uri="{FF2B5EF4-FFF2-40B4-BE49-F238E27FC236}">
                <a16:creationId xmlns:a16="http://schemas.microsoft.com/office/drawing/2014/main" id="{99E6635B-EE02-2755-7F90-383E89FCC3CB}"/>
              </a:ext>
            </a:extLst>
          </p:cNvPr>
          <p:cNvGraphicFramePr/>
          <p:nvPr>
            <p:extLst>
              <p:ext uri="{D42A27DB-BD31-4B8C-83A1-F6EECF244321}">
                <p14:modId xmlns:p14="http://schemas.microsoft.com/office/powerpoint/2010/main" val="3368940408"/>
              </p:ext>
            </p:extLst>
          </p:nvPr>
        </p:nvGraphicFramePr>
        <p:xfrm>
          <a:off x="1569810" y="2785566"/>
          <a:ext cx="2314572" cy="16917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D126F9B-5DAC-7400-B84C-9BA1296A185C}"/>
              </a:ext>
            </a:extLst>
          </p:cNvPr>
          <p:cNvSpPr txBox="1"/>
          <p:nvPr/>
        </p:nvSpPr>
        <p:spPr>
          <a:xfrm>
            <a:off x="2161309" y="3485228"/>
            <a:ext cx="1126836" cy="276999"/>
          </a:xfrm>
          <a:prstGeom prst="rect">
            <a:avLst/>
          </a:prstGeom>
          <a:noFill/>
        </p:spPr>
        <p:txBody>
          <a:bodyPr wrap="square" lIns="0" tIns="0" rIns="0" bIns="0" rtlCol="0">
            <a:spAutoFit/>
          </a:bodyPr>
          <a:lstStyle/>
          <a:p>
            <a:pPr algn="ctr"/>
            <a:r>
              <a:rPr lang="en-US" b="1" dirty="0">
                <a:solidFill>
                  <a:schemeClr val="accent6"/>
                </a:solidFill>
                <a:latin typeface="Arial" panose="020B0604020202020204" pitchFamily="34" charset="0"/>
                <a:cs typeface="Arial" panose="020B0604020202020204" pitchFamily="34" charset="0"/>
              </a:rPr>
              <a:t>34.3%</a:t>
            </a:r>
            <a:endParaRPr lang="en-IL" b="1" dirty="0">
              <a:solidFill>
                <a:schemeClr val="accent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44E545F-A546-65EA-90FA-9AF92D683735}"/>
              </a:ext>
            </a:extLst>
          </p:cNvPr>
          <p:cNvPicPr>
            <a:picLocks noChangeAspect="1"/>
          </p:cNvPicPr>
          <p:nvPr/>
        </p:nvPicPr>
        <p:blipFill>
          <a:blip r:embed="rId4"/>
          <a:stretch>
            <a:fillRect/>
          </a:stretch>
        </p:blipFill>
        <p:spPr>
          <a:xfrm>
            <a:off x="5292348" y="1632419"/>
            <a:ext cx="4583818" cy="4900894"/>
          </a:xfrm>
          <a:prstGeom prst="rect">
            <a:avLst/>
          </a:prstGeom>
        </p:spPr>
      </p:pic>
    </p:spTree>
    <p:extLst>
      <p:ext uri="{BB962C8B-B14F-4D97-AF65-F5344CB8AC3E}">
        <p14:creationId xmlns:p14="http://schemas.microsoft.com/office/powerpoint/2010/main" val="79984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C89250-0F71-608B-7005-3161A7BD334D}"/>
              </a:ext>
            </a:extLst>
          </p:cNvPr>
          <p:cNvSpPr>
            <a:spLocks noGrp="1"/>
          </p:cNvSpPr>
          <p:nvPr>
            <p:ph type="body" sz="quarter" idx="10"/>
          </p:nvPr>
        </p:nvSpPr>
        <p:spPr>
          <a:xfrm>
            <a:off x="310243" y="297180"/>
            <a:ext cx="3943321" cy="590931"/>
          </a:xfrm>
        </p:spPr>
        <p:txBody>
          <a:bodyPr/>
          <a:lstStyle/>
          <a:p>
            <a:r>
              <a:rPr lang="en-US" dirty="0"/>
              <a:t>Least clicked-on simulation by all employees</a:t>
            </a:r>
            <a:endParaRPr lang="en-IL" dirty="0"/>
          </a:p>
        </p:txBody>
      </p:sp>
      <p:sp>
        <p:nvSpPr>
          <p:cNvPr id="5" name="Text Placeholder 4">
            <a:extLst>
              <a:ext uri="{FF2B5EF4-FFF2-40B4-BE49-F238E27FC236}">
                <a16:creationId xmlns:a16="http://schemas.microsoft.com/office/drawing/2014/main" id="{3330B44A-21DD-95D7-D054-FB4699EE10DF}"/>
              </a:ext>
            </a:extLst>
          </p:cNvPr>
          <p:cNvSpPr>
            <a:spLocks noGrp="1"/>
          </p:cNvSpPr>
          <p:nvPr>
            <p:ph type="body" sz="quarter" idx="11"/>
          </p:nvPr>
        </p:nvSpPr>
        <p:spPr/>
        <p:txBody>
          <a:bodyPr/>
          <a:lstStyle/>
          <a:p>
            <a:r>
              <a:rPr lang="en-US" dirty="0"/>
              <a:t>Click Rate</a:t>
            </a:r>
            <a:endParaRPr lang="en-IL" dirty="0"/>
          </a:p>
        </p:txBody>
      </p:sp>
      <p:sp>
        <p:nvSpPr>
          <p:cNvPr id="10" name="Text Placeholder 9">
            <a:extLst>
              <a:ext uri="{FF2B5EF4-FFF2-40B4-BE49-F238E27FC236}">
                <a16:creationId xmlns:a16="http://schemas.microsoft.com/office/drawing/2014/main" id="{E5954C1B-6BED-3024-2B9D-75F8D441B6A9}"/>
              </a:ext>
            </a:extLst>
          </p:cNvPr>
          <p:cNvSpPr>
            <a:spLocks noGrp="1"/>
          </p:cNvSpPr>
          <p:nvPr>
            <p:ph type="body" sz="quarter" idx="12"/>
          </p:nvPr>
        </p:nvSpPr>
        <p:spPr/>
        <p:txBody>
          <a:bodyPr/>
          <a:lstStyle/>
          <a:p>
            <a:r>
              <a:rPr lang="en-US" dirty="0"/>
              <a:t>From: </a:t>
            </a:r>
            <a:r>
              <a:rPr lang="en-US" dirty="0" err="1"/>
              <a:t>Amazzon</a:t>
            </a:r>
            <a:r>
              <a:rPr lang="en-US" dirty="0"/>
              <a:t>&lt;account-update@...&gt;</a:t>
            </a:r>
            <a:endParaRPr lang="en-IL" dirty="0"/>
          </a:p>
        </p:txBody>
      </p:sp>
      <p:sp>
        <p:nvSpPr>
          <p:cNvPr id="11" name="Text Placeholder 10">
            <a:extLst>
              <a:ext uri="{FF2B5EF4-FFF2-40B4-BE49-F238E27FC236}">
                <a16:creationId xmlns:a16="http://schemas.microsoft.com/office/drawing/2014/main" id="{41BF27DB-7826-4335-1A59-6EC0BA85FA25}"/>
              </a:ext>
            </a:extLst>
          </p:cNvPr>
          <p:cNvSpPr>
            <a:spLocks noGrp="1"/>
          </p:cNvSpPr>
          <p:nvPr>
            <p:ph type="body" sz="quarter" idx="13"/>
          </p:nvPr>
        </p:nvSpPr>
        <p:spPr/>
        <p:txBody>
          <a:bodyPr/>
          <a:lstStyle/>
          <a:p>
            <a:r>
              <a:rPr lang="en-US" dirty="0"/>
              <a:t>Subject: Revision to Your Amazon Account</a:t>
            </a:r>
            <a:endParaRPr lang="en-IL" dirty="0"/>
          </a:p>
        </p:txBody>
      </p:sp>
      <p:graphicFrame>
        <p:nvGraphicFramePr>
          <p:cNvPr id="8" name="Chart 7">
            <a:extLst>
              <a:ext uri="{FF2B5EF4-FFF2-40B4-BE49-F238E27FC236}">
                <a16:creationId xmlns:a16="http://schemas.microsoft.com/office/drawing/2014/main" id="{99E6635B-EE02-2755-7F90-383E89FCC3CB}"/>
              </a:ext>
            </a:extLst>
          </p:cNvPr>
          <p:cNvGraphicFramePr/>
          <p:nvPr>
            <p:extLst>
              <p:ext uri="{D42A27DB-BD31-4B8C-83A1-F6EECF244321}">
                <p14:modId xmlns:p14="http://schemas.microsoft.com/office/powerpoint/2010/main" val="778787530"/>
              </p:ext>
            </p:extLst>
          </p:nvPr>
        </p:nvGraphicFramePr>
        <p:xfrm>
          <a:off x="1569810" y="2785566"/>
          <a:ext cx="2314572" cy="16917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D126F9B-5DAC-7400-B84C-9BA1296A185C}"/>
              </a:ext>
            </a:extLst>
          </p:cNvPr>
          <p:cNvSpPr txBox="1"/>
          <p:nvPr/>
        </p:nvSpPr>
        <p:spPr>
          <a:xfrm>
            <a:off x="2161309" y="3485228"/>
            <a:ext cx="1126836" cy="276999"/>
          </a:xfrm>
          <a:prstGeom prst="rect">
            <a:avLst/>
          </a:prstGeom>
          <a:noFill/>
        </p:spPr>
        <p:txBody>
          <a:bodyPr wrap="square" lIns="0" tIns="0" rIns="0" bIns="0" rtlCol="0">
            <a:spAutoFit/>
          </a:bodyPr>
          <a:lstStyle/>
          <a:p>
            <a:pPr algn="ctr"/>
            <a:r>
              <a:rPr lang="en-US" b="1" dirty="0">
                <a:solidFill>
                  <a:schemeClr val="accent6"/>
                </a:solidFill>
                <a:latin typeface="Arial" panose="020B0604020202020204" pitchFamily="34" charset="0"/>
                <a:cs typeface="Arial" panose="020B0604020202020204" pitchFamily="34" charset="0"/>
              </a:rPr>
              <a:t>3.4%</a:t>
            </a:r>
            <a:endParaRPr lang="en-IL" b="1" dirty="0">
              <a:solidFill>
                <a:schemeClr val="accent6"/>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E1C0AB6-2045-546C-E379-DD322DDA4ACC}"/>
              </a:ext>
            </a:extLst>
          </p:cNvPr>
          <p:cNvPicPr>
            <a:picLocks noChangeAspect="1"/>
          </p:cNvPicPr>
          <p:nvPr/>
        </p:nvPicPr>
        <p:blipFill>
          <a:blip r:embed="rId4"/>
          <a:stretch>
            <a:fillRect/>
          </a:stretch>
        </p:blipFill>
        <p:spPr>
          <a:xfrm>
            <a:off x="5292348" y="1775357"/>
            <a:ext cx="4988040" cy="1479047"/>
          </a:xfrm>
          <a:prstGeom prst="rect">
            <a:avLst/>
          </a:prstGeom>
        </p:spPr>
      </p:pic>
    </p:spTree>
    <p:extLst>
      <p:ext uri="{BB962C8B-B14F-4D97-AF65-F5344CB8AC3E}">
        <p14:creationId xmlns:p14="http://schemas.microsoft.com/office/powerpoint/2010/main" val="38218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F6788F-E068-182C-80DC-83C18F9FCB0C}"/>
              </a:ext>
            </a:extLst>
          </p:cNvPr>
          <p:cNvSpPr>
            <a:spLocks noGrp="1"/>
          </p:cNvSpPr>
          <p:nvPr>
            <p:ph type="body" sz="quarter" idx="10"/>
          </p:nvPr>
        </p:nvSpPr>
        <p:spPr>
          <a:xfrm>
            <a:off x="3059709" y="1389415"/>
            <a:ext cx="5073975" cy="2243691"/>
          </a:xfrm>
        </p:spPr>
        <p:txBody>
          <a:bodyPr/>
          <a:lstStyle/>
          <a:p>
            <a:r>
              <a:rPr lang="en-US" dirty="0"/>
              <a:t>Notable Awareness Bite</a:t>
            </a:r>
          </a:p>
        </p:txBody>
      </p:sp>
      <p:sp>
        <p:nvSpPr>
          <p:cNvPr id="7" name="Text Placeholder 6">
            <a:extLst>
              <a:ext uri="{FF2B5EF4-FFF2-40B4-BE49-F238E27FC236}">
                <a16:creationId xmlns:a16="http://schemas.microsoft.com/office/drawing/2014/main" id="{4E7AC99B-8A6D-C092-F5FC-5A252AAE4E45}"/>
              </a:ext>
            </a:extLst>
          </p:cNvPr>
          <p:cNvSpPr>
            <a:spLocks noGrp="1"/>
          </p:cNvSpPr>
          <p:nvPr>
            <p:ph type="body" sz="quarter" idx="11"/>
          </p:nvPr>
        </p:nvSpPr>
        <p:spPr>
          <a:xfrm>
            <a:off x="3059709" y="3898850"/>
            <a:ext cx="2838552" cy="367005"/>
          </a:xfrm>
        </p:spPr>
        <p:txBody>
          <a:bodyPr/>
          <a:lstStyle/>
          <a:p>
            <a:r>
              <a:rPr lang="en-US" sz="1600" dirty="0"/>
              <a:t>01 Jul 2021 – 30 Sep 2021</a:t>
            </a:r>
            <a:endParaRPr lang="en-IL" sz="1600" dirty="0"/>
          </a:p>
        </p:txBody>
      </p:sp>
    </p:spTree>
    <p:extLst>
      <p:ext uri="{BB962C8B-B14F-4D97-AF65-F5344CB8AC3E}">
        <p14:creationId xmlns:p14="http://schemas.microsoft.com/office/powerpoint/2010/main" val="1057475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C89250-0F71-608B-7005-3161A7BD334D}"/>
              </a:ext>
            </a:extLst>
          </p:cNvPr>
          <p:cNvSpPr>
            <a:spLocks noGrp="1"/>
          </p:cNvSpPr>
          <p:nvPr>
            <p:ph type="body" sz="quarter" idx="10"/>
          </p:nvPr>
        </p:nvSpPr>
        <p:spPr>
          <a:xfrm>
            <a:off x="310243" y="297180"/>
            <a:ext cx="3943321" cy="341632"/>
          </a:xfrm>
        </p:spPr>
        <p:txBody>
          <a:bodyPr/>
          <a:lstStyle/>
          <a:p>
            <a:r>
              <a:rPr lang="en-US" dirty="0"/>
              <a:t>Most opened awareness bite</a:t>
            </a:r>
            <a:endParaRPr lang="en-IL" dirty="0"/>
          </a:p>
        </p:txBody>
      </p:sp>
      <p:sp>
        <p:nvSpPr>
          <p:cNvPr id="3" name="Text Placeholder 2">
            <a:extLst>
              <a:ext uri="{FF2B5EF4-FFF2-40B4-BE49-F238E27FC236}">
                <a16:creationId xmlns:a16="http://schemas.microsoft.com/office/drawing/2014/main" id="{EC11C5E6-CFFA-746A-141B-A487EC34ADD3}"/>
              </a:ext>
            </a:extLst>
          </p:cNvPr>
          <p:cNvSpPr>
            <a:spLocks noGrp="1"/>
          </p:cNvSpPr>
          <p:nvPr>
            <p:ph type="body" sz="quarter" idx="11"/>
          </p:nvPr>
        </p:nvSpPr>
        <p:spPr/>
        <p:txBody>
          <a:bodyPr/>
          <a:lstStyle/>
          <a:p>
            <a:r>
              <a:rPr lang="en-US" dirty="0"/>
              <a:t>Open Rate</a:t>
            </a:r>
            <a:endParaRPr lang="en-IL" dirty="0"/>
          </a:p>
        </p:txBody>
      </p:sp>
      <p:sp>
        <p:nvSpPr>
          <p:cNvPr id="11" name="Text Placeholder 10">
            <a:extLst>
              <a:ext uri="{FF2B5EF4-FFF2-40B4-BE49-F238E27FC236}">
                <a16:creationId xmlns:a16="http://schemas.microsoft.com/office/drawing/2014/main" id="{2C42C018-400F-2DC1-98E1-0A81C8DC0E4C}"/>
              </a:ext>
            </a:extLst>
          </p:cNvPr>
          <p:cNvSpPr>
            <a:spLocks noGrp="1"/>
          </p:cNvSpPr>
          <p:nvPr>
            <p:ph type="body" sz="quarter" idx="12"/>
          </p:nvPr>
        </p:nvSpPr>
        <p:spPr/>
        <p:txBody>
          <a:bodyPr/>
          <a:lstStyle/>
          <a:p>
            <a:r>
              <a:rPr lang="en-US" dirty="0"/>
              <a:t>From: CybeReady Security Bites &lt;do-not-reply@your-own-domain.net&gt;</a:t>
            </a:r>
            <a:endParaRPr lang="en-IL" dirty="0"/>
          </a:p>
        </p:txBody>
      </p:sp>
      <p:sp>
        <p:nvSpPr>
          <p:cNvPr id="12" name="Text Placeholder 11">
            <a:extLst>
              <a:ext uri="{FF2B5EF4-FFF2-40B4-BE49-F238E27FC236}">
                <a16:creationId xmlns:a16="http://schemas.microsoft.com/office/drawing/2014/main" id="{5E61051D-F490-483A-9155-50FF19133CA8}"/>
              </a:ext>
            </a:extLst>
          </p:cNvPr>
          <p:cNvSpPr>
            <a:spLocks noGrp="1"/>
          </p:cNvSpPr>
          <p:nvPr>
            <p:ph type="body" sz="quarter" idx="13"/>
          </p:nvPr>
        </p:nvSpPr>
        <p:spPr/>
        <p:txBody>
          <a:bodyPr/>
          <a:lstStyle/>
          <a:p>
            <a:r>
              <a:rPr lang="en-US" dirty="0"/>
              <a:t>Subject: To post or not to post? (See tips on smart social media usage.)</a:t>
            </a:r>
            <a:endParaRPr lang="en-IL" dirty="0"/>
          </a:p>
        </p:txBody>
      </p:sp>
      <p:graphicFrame>
        <p:nvGraphicFramePr>
          <p:cNvPr id="8" name="Chart 7">
            <a:extLst>
              <a:ext uri="{FF2B5EF4-FFF2-40B4-BE49-F238E27FC236}">
                <a16:creationId xmlns:a16="http://schemas.microsoft.com/office/drawing/2014/main" id="{99E6635B-EE02-2755-7F90-383E89FCC3CB}"/>
              </a:ext>
            </a:extLst>
          </p:cNvPr>
          <p:cNvGraphicFramePr/>
          <p:nvPr>
            <p:extLst>
              <p:ext uri="{D42A27DB-BD31-4B8C-83A1-F6EECF244321}">
                <p14:modId xmlns:p14="http://schemas.microsoft.com/office/powerpoint/2010/main" val="4196341989"/>
              </p:ext>
            </p:extLst>
          </p:nvPr>
        </p:nvGraphicFramePr>
        <p:xfrm>
          <a:off x="1569810" y="2785566"/>
          <a:ext cx="2314572" cy="16917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D126F9B-5DAC-7400-B84C-9BA1296A185C}"/>
              </a:ext>
            </a:extLst>
          </p:cNvPr>
          <p:cNvSpPr txBox="1"/>
          <p:nvPr/>
        </p:nvSpPr>
        <p:spPr>
          <a:xfrm>
            <a:off x="2161309" y="3485228"/>
            <a:ext cx="1126836" cy="276999"/>
          </a:xfrm>
          <a:prstGeom prst="rect">
            <a:avLst/>
          </a:prstGeom>
          <a:noFill/>
        </p:spPr>
        <p:txBody>
          <a:bodyPr wrap="square" lIns="0" tIns="0" rIns="0" bIns="0" rtlCol="0">
            <a:spAutoFit/>
          </a:bodyPr>
          <a:lstStyle/>
          <a:p>
            <a:pPr algn="ctr"/>
            <a:r>
              <a:rPr lang="en-US" b="1" dirty="0">
                <a:solidFill>
                  <a:schemeClr val="accent6"/>
                </a:solidFill>
                <a:latin typeface="Arial" panose="020B0604020202020204" pitchFamily="34" charset="0"/>
                <a:cs typeface="Arial" panose="020B0604020202020204" pitchFamily="34" charset="0"/>
              </a:rPr>
              <a:t>34.3%</a:t>
            </a:r>
            <a:endParaRPr lang="en-IL" b="1" dirty="0">
              <a:solidFill>
                <a:schemeClr val="accent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884907F-22BD-F700-0C71-A814C4001477}"/>
              </a:ext>
            </a:extLst>
          </p:cNvPr>
          <p:cNvPicPr>
            <a:picLocks noChangeAspect="1"/>
          </p:cNvPicPr>
          <p:nvPr/>
        </p:nvPicPr>
        <p:blipFill>
          <a:blip r:embed="rId4"/>
          <a:stretch>
            <a:fillRect/>
          </a:stretch>
        </p:blipFill>
        <p:spPr>
          <a:xfrm>
            <a:off x="6763885" y="1592757"/>
            <a:ext cx="3504966" cy="4857137"/>
          </a:xfrm>
          <a:prstGeom prst="rect">
            <a:avLst/>
          </a:prstGeom>
        </p:spPr>
      </p:pic>
    </p:spTree>
    <p:extLst>
      <p:ext uri="{BB962C8B-B14F-4D97-AF65-F5344CB8AC3E}">
        <p14:creationId xmlns:p14="http://schemas.microsoft.com/office/powerpoint/2010/main" val="171591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AC48A2-3EC9-FE91-0196-4A16E0E9CC23}"/>
              </a:ext>
            </a:extLst>
          </p:cNvPr>
          <p:cNvSpPr txBox="1"/>
          <p:nvPr/>
        </p:nvSpPr>
        <p:spPr>
          <a:xfrm>
            <a:off x="1768317" y="2139185"/>
            <a:ext cx="7144457" cy="738664"/>
          </a:xfrm>
          <a:prstGeom prst="rect">
            <a:avLst/>
          </a:prstGeom>
          <a:noFill/>
        </p:spPr>
        <p:txBody>
          <a:bodyPr wrap="square" lIns="0" tIns="0" rIns="0" bIns="0" rtlCol="0">
            <a:spAutoFit/>
          </a:bodyPr>
          <a:lstStyle/>
          <a:p>
            <a:r>
              <a:rPr lang="en-US" sz="4800" b="1" dirty="0">
                <a:solidFill>
                  <a:schemeClr val="bg1"/>
                </a:solidFill>
              </a:rPr>
              <a:t>Long Term Analytics</a:t>
            </a:r>
            <a:endParaRPr lang="en-IL" sz="4800" b="1" dirty="0">
              <a:solidFill>
                <a:schemeClr val="bg1"/>
              </a:solidFill>
            </a:endParaRPr>
          </a:p>
        </p:txBody>
      </p:sp>
      <p:sp>
        <p:nvSpPr>
          <p:cNvPr id="4" name="TextBox 3">
            <a:extLst>
              <a:ext uri="{FF2B5EF4-FFF2-40B4-BE49-F238E27FC236}">
                <a16:creationId xmlns:a16="http://schemas.microsoft.com/office/drawing/2014/main" id="{6F28FAF9-AE17-8D53-5414-3E16D2DF8A49}"/>
              </a:ext>
            </a:extLst>
          </p:cNvPr>
          <p:cNvSpPr txBox="1"/>
          <p:nvPr/>
        </p:nvSpPr>
        <p:spPr>
          <a:xfrm>
            <a:off x="1768317" y="3291840"/>
            <a:ext cx="7144457" cy="1212833"/>
          </a:xfrm>
          <a:prstGeom prst="rect">
            <a:avLst/>
          </a:prstGeom>
          <a:noFill/>
        </p:spPr>
        <p:txBody>
          <a:bodyPr wrap="square" lIns="0" tIns="0" rIns="0" bIns="0" rtlCol="0">
            <a:spAutoFit/>
          </a:bodyPr>
          <a:lstStyle/>
          <a:p>
            <a:pPr rtl="0">
              <a:lnSpc>
                <a:spcPct val="150000"/>
              </a:lnSpc>
            </a:pPr>
            <a:r>
              <a:rPr lang="en-US" sz="2800" b="0" dirty="0">
                <a:solidFill>
                  <a:schemeClr val="bg1"/>
                </a:solidFill>
              </a:rPr>
              <a:t>Start: September 1, 202</a:t>
            </a:r>
            <a:r>
              <a:rPr lang="en-US" sz="2800" dirty="0">
                <a:solidFill>
                  <a:schemeClr val="bg1"/>
                </a:solidFill>
              </a:rPr>
              <a:t>0</a:t>
            </a:r>
            <a:endParaRPr lang="en-US" sz="2800" b="0" dirty="0">
              <a:solidFill>
                <a:schemeClr val="bg1"/>
              </a:solidFill>
            </a:endParaRPr>
          </a:p>
          <a:p>
            <a:pPr rtl="0">
              <a:lnSpc>
                <a:spcPct val="150000"/>
              </a:lnSpc>
            </a:pPr>
            <a:r>
              <a:rPr lang="en-US" sz="2800" b="0" dirty="0">
                <a:solidFill>
                  <a:schemeClr val="bg1"/>
                </a:solidFill>
              </a:rPr>
              <a:t>End: August 31, 2021</a:t>
            </a:r>
            <a:endParaRPr lang="en-IL" sz="2800" b="0" dirty="0">
              <a:solidFill>
                <a:schemeClr val="bg1"/>
              </a:solidFill>
            </a:endParaRPr>
          </a:p>
        </p:txBody>
      </p:sp>
    </p:spTree>
    <p:extLst>
      <p:ext uri="{BB962C8B-B14F-4D97-AF65-F5344CB8AC3E}">
        <p14:creationId xmlns:p14="http://schemas.microsoft.com/office/powerpoint/2010/main" val="98183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B6F5F1-66BB-416E-E49A-0603FF0FBEC3}"/>
              </a:ext>
            </a:extLst>
          </p:cNvPr>
          <p:cNvSpPr>
            <a:spLocks noGrp="1"/>
          </p:cNvSpPr>
          <p:nvPr>
            <p:ph type="body" sz="quarter" idx="4294967295"/>
          </p:nvPr>
        </p:nvSpPr>
        <p:spPr>
          <a:xfrm>
            <a:off x="4564117" y="2486682"/>
            <a:ext cx="3063765" cy="221599"/>
          </a:xfrm>
        </p:spPr>
        <p:txBody>
          <a:bodyPr>
            <a:normAutofit fontScale="40000" lnSpcReduction="20000"/>
          </a:bodyPr>
          <a:lstStyle/>
          <a:p>
            <a:endParaRPr lang="en-IL"/>
          </a:p>
        </p:txBody>
      </p:sp>
      <p:sp>
        <p:nvSpPr>
          <p:cNvPr id="4" name="Text Placeholder 3">
            <a:extLst>
              <a:ext uri="{FF2B5EF4-FFF2-40B4-BE49-F238E27FC236}">
                <a16:creationId xmlns:a16="http://schemas.microsoft.com/office/drawing/2014/main" id="{78E774AF-930F-14B1-21AD-82A50E632406}"/>
              </a:ext>
            </a:extLst>
          </p:cNvPr>
          <p:cNvSpPr>
            <a:spLocks noGrp="1"/>
          </p:cNvSpPr>
          <p:nvPr>
            <p:ph type="body" sz="quarter" idx="4294967295"/>
          </p:nvPr>
        </p:nvSpPr>
        <p:spPr>
          <a:xfrm>
            <a:off x="8547199" y="2506746"/>
            <a:ext cx="3063765" cy="221599"/>
          </a:xfrm>
        </p:spPr>
        <p:txBody>
          <a:bodyPr>
            <a:normAutofit fontScale="40000" lnSpcReduction="20000"/>
          </a:bodyPr>
          <a:lstStyle/>
          <a:p>
            <a:endParaRPr lang="en-IL"/>
          </a:p>
        </p:txBody>
      </p:sp>
      <p:sp>
        <p:nvSpPr>
          <p:cNvPr id="6" name="Rectangle: Rounded Corners 5">
            <a:extLst>
              <a:ext uri="{FF2B5EF4-FFF2-40B4-BE49-F238E27FC236}">
                <a16:creationId xmlns:a16="http://schemas.microsoft.com/office/drawing/2014/main" id="{0677CFA5-D5AB-7B93-3F0A-0719B77982E9}"/>
              </a:ext>
            </a:extLst>
          </p:cNvPr>
          <p:cNvSpPr/>
          <p:nvPr/>
        </p:nvSpPr>
        <p:spPr>
          <a:xfrm>
            <a:off x="346167" y="1900647"/>
            <a:ext cx="3533502" cy="4500154"/>
          </a:xfrm>
          <a:prstGeom prst="roundRect">
            <a:avLst>
              <a:gd name="adj" fmla="val 3728"/>
            </a:avLst>
          </a:prstGeom>
          <a:solidFill>
            <a:schemeClr val="bg1"/>
          </a:solidFill>
          <a:ln>
            <a:solidFill>
              <a:schemeClr val="bg1"/>
            </a:solidFill>
          </a:ln>
          <a:effectLst>
            <a:outerShdw blurRad="50800" dist="25400" dir="5400000" algn="t"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Rounded Corners 6">
            <a:extLst>
              <a:ext uri="{FF2B5EF4-FFF2-40B4-BE49-F238E27FC236}">
                <a16:creationId xmlns:a16="http://schemas.microsoft.com/office/drawing/2014/main" id="{D3A2AD39-84F2-6D4D-3B4E-08717EE5EEE8}"/>
              </a:ext>
            </a:extLst>
          </p:cNvPr>
          <p:cNvSpPr/>
          <p:nvPr/>
        </p:nvSpPr>
        <p:spPr>
          <a:xfrm>
            <a:off x="4329249" y="1900647"/>
            <a:ext cx="3533502" cy="4500154"/>
          </a:xfrm>
          <a:prstGeom prst="roundRect">
            <a:avLst>
              <a:gd name="adj" fmla="val 3728"/>
            </a:avLst>
          </a:prstGeom>
          <a:solidFill>
            <a:schemeClr val="bg1"/>
          </a:solidFill>
          <a:ln>
            <a:solidFill>
              <a:schemeClr val="bg1"/>
            </a:solidFill>
          </a:ln>
          <a:effectLst>
            <a:outerShdw blurRad="50800" dist="25400" dir="5400000" algn="t"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L" dirty="0"/>
          </a:p>
        </p:txBody>
      </p:sp>
      <p:sp>
        <p:nvSpPr>
          <p:cNvPr id="8" name="Rectangle: Rounded Corners 7">
            <a:extLst>
              <a:ext uri="{FF2B5EF4-FFF2-40B4-BE49-F238E27FC236}">
                <a16:creationId xmlns:a16="http://schemas.microsoft.com/office/drawing/2014/main" id="{3967C6C3-B207-E539-1904-03D9FEB43347}"/>
              </a:ext>
            </a:extLst>
          </p:cNvPr>
          <p:cNvSpPr/>
          <p:nvPr/>
        </p:nvSpPr>
        <p:spPr>
          <a:xfrm>
            <a:off x="8312331" y="1900647"/>
            <a:ext cx="3533502" cy="4500154"/>
          </a:xfrm>
          <a:prstGeom prst="roundRect">
            <a:avLst>
              <a:gd name="adj" fmla="val 3728"/>
            </a:avLst>
          </a:prstGeom>
          <a:solidFill>
            <a:schemeClr val="bg1"/>
          </a:solidFill>
          <a:ln>
            <a:solidFill>
              <a:schemeClr val="bg1"/>
            </a:solidFill>
          </a:ln>
          <a:effectLst>
            <a:outerShdw blurRad="50800" dist="25400" dir="5400000" algn="t"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L" dirty="0"/>
          </a:p>
        </p:txBody>
      </p:sp>
      <p:sp>
        <p:nvSpPr>
          <p:cNvPr id="9" name="TextBox 8">
            <a:extLst>
              <a:ext uri="{FF2B5EF4-FFF2-40B4-BE49-F238E27FC236}">
                <a16:creationId xmlns:a16="http://schemas.microsoft.com/office/drawing/2014/main" id="{C4D663E9-2757-DB20-CD75-23E3BD2CBD1E}"/>
              </a:ext>
            </a:extLst>
          </p:cNvPr>
          <p:cNvSpPr txBox="1"/>
          <p:nvPr/>
        </p:nvSpPr>
        <p:spPr>
          <a:xfrm>
            <a:off x="550356" y="2712204"/>
            <a:ext cx="1544225" cy="430887"/>
          </a:xfrm>
          <a:prstGeom prst="rect">
            <a:avLst/>
          </a:prstGeom>
          <a:noFill/>
        </p:spPr>
        <p:txBody>
          <a:bodyPr wrap="square" lIns="0" tIns="0" rIns="0" bIns="0" rtlCol="0">
            <a:spAutoFit/>
          </a:bodyPr>
          <a:lstStyle/>
          <a:p>
            <a:r>
              <a:rPr lang="en-US" sz="2800" b="1" dirty="0">
                <a:solidFill>
                  <a:schemeClr val="accent1"/>
                </a:solidFill>
              </a:rPr>
              <a:t>-31.9%</a:t>
            </a:r>
            <a:endParaRPr lang="en-IL" sz="2800" b="1" dirty="0">
              <a:solidFill>
                <a:schemeClr val="accent1"/>
              </a:solidFill>
            </a:endParaRPr>
          </a:p>
        </p:txBody>
      </p:sp>
      <p:sp>
        <p:nvSpPr>
          <p:cNvPr id="11" name="TextBox 10">
            <a:extLst>
              <a:ext uri="{FF2B5EF4-FFF2-40B4-BE49-F238E27FC236}">
                <a16:creationId xmlns:a16="http://schemas.microsoft.com/office/drawing/2014/main" id="{F1DCAF45-7600-D7E4-FD3E-C94022EA6691}"/>
              </a:ext>
            </a:extLst>
          </p:cNvPr>
          <p:cNvSpPr txBox="1"/>
          <p:nvPr/>
        </p:nvSpPr>
        <p:spPr>
          <a:xfrm>
            <a:off x="550356" y="2099667"/>
            <a:ext cx="2957021" cy="221599"/>
          </a:xfrm>
          <a:prstGeom prst="rect">
            <a:avLst/>
          </a:prstGeom>
          <a:noFill/>
        </p:spPr>
        <p:txBody>
          <a:bodyPr vert="horz" wrap="square" lIns="0" tIns="0" rIns="0" bIns="0" rtlCol="0">
            <a:spAutoFit/>
          </a:bodyPr>
          <a:lstStyle>
            <a:lvl1pPr lvl="0" indent="0">
              <a:lnSpc>
                <a:spcPct val="90000"/>
              </a:lnSpc>
              <a:spcBef>
                <a:spcPts val="1000"/>
              </a:spcBef>
              <a:buFont typeface="Arial" panose="020B0604020202020204" pitchFamily="34" charset="0"/>
              <a:buNone/>
              <a:defRPr sz="1600" b="1">
                <a:solidFill>
                  <a:schemeClr val="accent6">
                    <a:alpha val="80000"/>
                  </a:schemeClr>
                </a:solidFill>
              </a:defRPr>
            </a:lvl1pPr>
            <a:lvl2pPr marL="685800" indent="-228600">
              <a:lnSpc>
                <a:spcPct val="90000"/>
              </a:lnSpc>
              <a:spcBef>
                <a:spcPts val="500"/>
              </a:spcBef>
              <a:buFont typeface="Arial" panose="020B0604020202020204" pitchFamily="34" charset="0"/>
              <a:buChar char="•"/>
            </a:lvl2pPr>
            <a:lvl3pPr marL="1143000" indent="-228600">
              <a:lnSpc>
                <a:spcPct val="90000"/>
              </a:lnSpc>
              <a:spcBef>
                <a:spcPts val="500"/>
              </a:spcBef>
              <a:buFont typeface="Arial" panose="020B0604020202020204" pitchFamily="34" charset="0"/>
              <a:buChar cha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Phishing Risk Score Change</a:t>
            </a:r>
            <a:endParaRPr lang="en-IL" dirty="0"/>
          </a:p>
        </p:txBody>
      </p:sp>
      <p:sp>
        <p:nvSpPr>
          <p:cNvPr id="12" name="TextBox 11">
            <a:extLst>
              <a:ext uri="{FF2B5EF4-FFF2-40B4-BE49-F238E27FC236}">
                <a16:creationId xmlns:a16="http://schemas.microsoft.com/office/drawing/2014/main" id="{99DE23F0-6AB9-E44B-3B4D-57AE2C161E62}"/>
              </a:ext>
            </a:extLst>
          </p:cNvPr>
          <p:cNvSpPr txBox="1"/>
          <p:nvPr/>
        </p:nvSpPr>
        <p:spPr>
          <a:xfrm>
            <a:off x="4564117" y="2099667"/>
            <a:ext cx="2957021" cy="221599"/>
          </a:xfrm>
          <a:prstGeom prst="rect">
            <a:avLst/>
          </a:prstGeom>
          <a:noFill/>
        </p:spPr>
        <p:txBody>
          <a:bodyPr vert="horz" wrap="square" lIns="0" tIns="0" rIns="0" bIns="0" rtlCol="0">
            <a:spAutoFit/>
          </a:bodyPr>
          <a:lstStyle>
            <a:lvl1pPr lvl="0" indent="0">
              <a:lnSpc>
                <a:spcPct val="90000"/>
              </a:lnSpc>
              <a:spcBef>
                <a:spcPts val="1000"/>
              </a:spcBef>
              <a:buFont typeface="Arial" panose="020B0604020202020204" pitchFamily="34" charset="0"/>
              <a:buNone/>
              <a:defRPr sz="1600" b="1">
                <a:solidFill>
                  <a:schemeClr val="accent6">
                    <a:alpha val="80000"/>
                  </a:schemeClr>
                </a:solidFill>
              </a:defRPr>
            </a:lvl1pPr>
            <a:lvl2pPr marL="685800" indent="-228600">
              <a:lnSpc>
                <a:spcPct val="90000"/>
              </a:lnSpc>
              <a:spcBef>
                <a:spcPts val="500"/>
              </a:spcBef>
              <a:buFont typeface="Arial" panose="020B0604020202020204" pitchFamily="34" charset="0"/>
              <a:buChar char="•"/>
            </a:lvl2pPr>
            <a:lvl3pPr marL="1143000" indent="-228600">
              <a:lnSpc>
                <a:spcPct val="90000"/>
              </a:lnSpc>
              <a:spcBef>
                <a:spcPts val="500"/>
              </a:spcBef>
              <a:buFont typeface="Arial" panose="020B0604020202020204" pitchFamily="34" charset="0"/>
              <a:buChar cha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err="1"/>
              <a:t>PhishCage</a:t>
            </a:r>
            <a:r>
              <a:rPr lang="en-US" dirty="0"/>
              <a:t> Reporting Rate</a:t>
            </a:r>
            <a:endParaRPr lang="en-IL" dirty="0"/>
          </a:p>
        </p:txBody>
      </p:sp>
      <p:sp>
        <p:nvSpPr>
          <p:cNvPr id="13" name="TextBox 12">
            <a:extLst>
              <a:ext uri="{FF2B5EF4-FFF2-40B4-BE49-F238E27FC236}">
                <a16:creationId xmlns:a16="http://schemas.microsoft.com/office/drawing/2014/main" id="{56AAF72E-89E7-7AC3-4F84-0C90AD963786}"/>
              </a:ext>
            </a:extLst>
          </p:cNvPr>
          <p:cNvSpPr txBox="1"/>
          <p:nvPr/>
        </p:nvSpPr>
        <p:spPr>
          <a:xfrm>
            <a:off x="8547199" y="2099667"/>
            <a:ext cx="2957021" cy="221599"/>
          </a:xfrm>
          <a:prstGeom prst="rect">
            <a:avLst/>
          </a:prstGeom>
          <a:noFill/>
        </p:spPr>
        <p:txBody>
          <a:bodyPr vert="horz" wrap="square" lIns="0" tIns="0" rIns="0" bIns="0" rtlCol="0">
            <a:spAutoFit/>
          </a:bodyPr>
          <a:lstStyle>
            <a:lvl1pPr lvl="0" indent="0">
              <a:lnSpc>
                <a:spcPct val="90000"/>
              </a:lnSpc>
              <a:spcBef>
                <a:spcPts val="1000"/>
              </a:spcBef>
              <a:buFont typeface="Arial" panose="020B0604020202020204" pitchFamily="34" charset="0"/>
              <a:buNone/>
              <a:defRPr sz="1600" b="1">
                <a:solidFill>
                  <a:schemeClr val="accent6">
                    <a:alpha val="80000"/>
                  </a:schemeClr>
                </a:solidFill>
              </a:defRPr>
            </a:lvl1pPr>
            <a:lvl2pPr marL="685800" indent="-228600">
              <a:lnSpc>
                <a:spcPct val="90000"/>
              </a:lnSpc>
              <a:spcBef>
                <a:spcPts val="500"/>
              </a:spcBef>
              <a:buFont typeface="Arial" panose="020B0604020202020204" pitchFamily="34" charset="0"/>
              <a:buChar char="•"/>
            </a:lvl2pPr>
            <a:lvl3pPr marL="1143000" indent="-228600">
              <a:lnSpc>
                <a:spcPct val="90000"/>
              </a:lnSpc>
              <a:spcBef>
                <a:spcPts val="500"/>
              </a:spcBef>
              <a:buFont typeface="Arial" panose="020B0604020202020204" pitchFamily="34" charset="0"/>
              <a:buChar cha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r>
              <a:rPr lang="en-US" dirty="0"/>
              <a:t>Awareness Bites Open Rate</a:t>
            </a:r>
          </a:p>
        </p:txBody>
      </p:sp>
      <p:sp>
        <p:nvSpPr>
          <p:cNvPr id="14" name="TextBox 13">
            <a:extLst>
              <a:ext uri="{FF2B5EF4-FFF2-40B4-BE49-F238E27FC236}">
                <a16:creationId xmlns:a16="http://schemas.microsoft.com/office/drawing/2014/main" id="{F7019D41-EB12-8412-E0E4-DBC0882933D1}"/>
              </a:ext>
            </a:extLst>
          </p:cNvPr>
          <p:cNvSpPr txBox="1"/>
          <p:nvPr/>
        </p:nvSpPr>
        <p:spPr>
          <a:xfrm>
            <a:off x="4564117" y="2712204"/>
            <a:ext cx="1617328" cy="430887"/>
          </a:xfrm>
          <a:prstGeom prst="rect">
            <a:avLst/>
          </a:prstGeom>
          <a:noFill/>
        </p:spPr>
        <p:txBody>
          <a:bodyPr wrap="square" lIns="0" tIns="0" rIns="0" bIns="0" rtlCol="0">
            <a:spAutoFit/>
          </a:bodyPr>
          <a:lstStyle/>
          <a:p>
            <a:r>
              <a:rPr lang="en-US" sz="2800" b="1" dirty="0">
                <a:solidFill>
                  <a:schemeClr val="accent1"/>
                </a:solidFill>
              </a:rPr>
              <a:t>83.1%</a:t>
            </a:r>
            <a:endParaRPr lang="en-IL" sz="2800" b="1" dirty="0">
              <a:solidFill>
                <a:schemeClr val="accent1"/>
              </a:solidFill>
            </a:endParaRPr>
          </a:p>
        </p:txBody>
      </p:sp>
      <p:sp>
        <p:nvSpPr>
          <p:cNvPr id="16" name="TextBox 15">
            <a:extLst>
              <a:ext uri="{FF2B5EF4-FFF2-40B4-BE49-F238E27FC236}">
                <a16:creationId xmlns:a16="http://schemas.microsoft.com/office/drawing/2014/main" id="{36919071-9994-A8CC-3448-DE3C14828BEC}"/>
              </a:ext>
            </a:extLst>
          </p:cNvPr>
          <p:cNvSpPr txBox="1"/>
          <p:nvPr/>
        </p:nvSpPr>
        <p:spPr>
          <a:xfrm>
            <a:off x="8547199" y="2712204"/>
            <a:ext cx="1558280" cy="430887"/>
          </a:xfrm>
          <a:prstGeom prst="rect">
            <a:avLst/>
          </a:prstGeom>
          <a:noFill/>
        </p:spPr>
        <p:txBody>
          <a:bodyPr wrap="square" lIns="0" tIns="0" rIns="0" bIns="0" rtlCol="0">
            <a:spAutoFit/>
          </a:bodyPr>
          <a:lstStyle/>
          <a:p>
            <a:r>
              <a:rPr lang="en-US" sz="2800" b="1" dirty="0">
                <a:solidFill>
                  <a:schemeClr val="accent1"/>
                </a:solidFill>
              </a:rPr>
              <a:t>80.8%</a:t>
            </a:r>
            <a:endParaRPr lang="en-IL" sz="2800" b="1" dirty="0">
              <a:solidFill>
                <a:schemeClr val="accent1"/>
              </a:solidFill>
            </a:endParaRPr>
          </a:p>
        </p:txBody>
      </p:sp>
      <p:graphicFrame>
        <p:nvGraphicFramePr>
          <p:cNvPr id="20" name="Chart 19">
            <a:extLst>
              <a:ext uri="{FF2B5EF4-FFF2-40B4-BE49-F238E27FC236}">
                <a16:creationId xmlns:a16="http://schemas.microsoft.com/office/drawing/2014/main" id="{5BB5D094-7B89-B6FB-836D-916722A5B18A}"/>
              </a:ext>
            </a:extLst>
          </p:cNvPr>
          <p:cNvGraphicFramePr/>
          <p:nvPr>
            <p:extLst>
              <p:ext uri="{D42A27DB-BD31-4B8C-83A1-F6EECF244321}">
                <p14:modId xmlns:p14="http://schemas.microsoft.com/office/powerpoint/2010/main" val="2700676299"/>
              </p:ext>
            </p:extLst>
          </p:nvPr>
        </p:nvGraphicFramePr>
        <p:xfrm>
          <a:off x="495590" y="4239613"/>
          <a:ext cx="3234656" cy="20104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70305986-79BA-C0C1-DA7C-636E6ACA3B05}"/>
              </a:ext>
            </a:extLst>
          </p:cNvPr>
          <p:cNvGraphicFramePr/>
          <p:nvPr>
            <p:extLst>
              <p:ext uri="{D42A27DB-BD31-4B8C-83A1-F6EECF244321}">
                <p14:modId xmlns:p14="http://schemas.microsoft.com/office/powerpoint/2010/main" val="2564540778"/>
              </p:ext>
            </p:extLst>
          </p:nvPr>
        </p:nvGraphicFramePr>
        <p:xfrm>
          <a:off x="8461754" y="4239613"/>
          <a:ext cx="3234656" cy="20104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46400B45-1641-8C5C-807C-7E6FF586772C}"/>
              </a:ext>
            </a:extLst>
          </p:cNvPr>
          <p:cNvGraphicFramePr/>
          <p:nvPr>
            <p:extLst>
              <p:ext uri="{D42A27DB-BD31-4B8C-83A1-F6EECF244321}">
                <p14:modId xmlns:p14="http://schemas.microsoft.com/office/powerpoint/2010/main" val="1711340480"/>
              </p:ext>
            </p:extLst>
          </p:nvPr>
        </p:nvGraphicFramePr>
        <p:xfrm>
          <a:off x="4478672" y="4239613"/>
          <a:ext cx="3234656" cy="2010470"/>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Rounded Corners 4">
            <a:extLst>
              <a:ext uri="{FF2B5EF4-FFF2-40B4-BE49-F238E27FC236}">
                <a16:creationId xmlns:a16="http://schemas.microsoft.com/office/drawing/2014/main" id="{85EDC975-A0A6-B6B0-A453-F4483C1FF063}"/>
              </a:ext>
            </a:extLst>
          </p:cNvPr>
          <p:cNvSpPr/>
          <p:nvPr/>
        </p:nvSpPr>
        <p:spPr>
          <a:xfrm>
            <a:off x="4564117" y="3168848"/>
            <a:ext cx="550030" cy="267513"/>
          </a:xfrm>
          <a:prstGeom prst="roundRect">
            <a:avLst>
              <a:gd name="adj" fmla="val 50000"/>
            </a:avLst>
          </a:prstGeom>
          <a:solidFill>
            <a:schemeClr val="bg2"/>
          </a:solidFill>
        </p:spPr>
        <p:txBody>
          <a:bodyPr wrap="none" lIns="18000" tIns="18000" rIns="18000" bIns="18000" rtlCol="0" anchor="ctr">
            <a:spAutoFit/>
          </a:bodyPr>
          <a:lstStyle/>
          <a:p>
            <a:r>
              <a:rPr lang="en-US" sz="1000" b="1" dirty="0">
                <a:solidFill>
                  <a:schemeClr val="accent3">
                    <a:alpha val="80000"/>
                  </a:schemeClr>
                </a:solidFill>
              </a:rPr>
              <a:t>+60.1%</a:t>
            </a:r>
            <a:endParaRPr lang="en-IL" sz="1000" b="1" dirty="0">
              <a:solidFill>
                <a:schemeClr val="accent3">
                  <a:alpha val="80000"/>
                </a:schemeClr>
              </a:solidFill>
            </a:endParaRPr>
          </a:p>
        </p:txBody>
      </p:sp>
      <p:sp>
        <p:nvSpPr>
          <p:cNvPr id="22" name="Rectangle: Rounded Corners 21">
            <a:extLst>
              <a:ext uri="{FF2B5EF4-FFF2-40B4-BE49-F238E27FC236}">
                <a16:creationId xmlns:a16="http://schemas.microsoft.com/office/drawing/2014/main" id="{FFFCDCB7-3DCE-4754-C515-C5C53B2365EC}"/>
              </a:ext>
            </a:extLst>
          </p:cNvPr>
          <p:cNvSpPr/>
          <p:nvPr/>
        </p:nvSpPr>
        <p:spPr>
          <a:xfrm>
            <a:off x="8571395" y="3168848"/>
            <a:ext cx="550030" cy="267513"/>
          </a:xfrm>
          <a:prstGeom prst="roundRect">
            <a:avLst>
              <a:gd name="adj" fmla="val 50000"/>
            </a:avLst>
          </a:prstGeom>
          <a:solidFill>
            <a:schemeClr val="bg2"/>
          </a:solidFill>
        </p:spPr>
        <p:txBody>
          <a:bodyPr wrap="none" lIns="18000" tIns="18000" rIns="18000" bIns="18000" rtlCol="0" anchor="ctr">
            <a:spAutoFit/>
          </a:bodyPr>
          <a:lstStyle/>
          <a:p>
            <a:r>
              <a:rPr lang="en-US" sz="1000" b="1" dirty="0">
                <a:solidFill>
                  <a:schemeClr val="accent3">
                    <a:alpha val="80000"/>
                  </a:schemeClr>
                </a:solidFill>
              </a:rPr>
              <a:t>+65.4%</a:t>
            </a:r>
            <a:endParaRPr lang="en-IL" sz="1000" b="1" dirty="0">
              <a:solidFill>
                <a:schemeClr val="accent3">
                  <a:alpha val="80000"/>
                </a:schemeClr>
              </a:solidFill>
            </a:endParaRPr>
          </a:p>
        </p:txBody>
      </p:sp>
    </p:spTree>
    <p:extLst>
      <p:ext uri="{BB962C8B-B14F-4D97-AF65-F5344CB8AC3E}">
        <p14:creationId xmlns:p14="http://schemas.microsoft.com/office/powerpoint/2010/main" val="123319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24327E5-1F6B-BE3B-A64D-652841A5E3A9}"/>
              </a:ext>
            </a:extLst>
          </p:cNvPr>
          <p:cNvGraphicFramePr/>
          <p:nvPr>
            <p:extLst>
              <p:ext uri="{D42A27DB-BD31-4B8C-83A1-F6EECF244321}">
                <p14:modId xmlns:p14="http://schemas.microsoft.com/office/powerpoint/2010/main" val="513772159"/>
              </p:ext>
            </p:extLst>
          </p:nvPr>
        </p:nvGraphicFramePr>
        <p:xfrm>
          <a:off x="3762102" y="920930"/>
          <a:ext cx="8144691" cy="33114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5D53E91A-8CB2-8899-396A-8F34BF811718}"/>
              </a:ext>
            </a:extLst>
          </p:cNvPr>
          <p:cNvGraphicFramePr/>
          <p:nvPr>
            <p:extLst>
              <p:ext uri="{D42A27DB-BD31-4B8C-83A1-F6EECF244321}">
                <p14:modId xmlns:p14="http://schemas.microsoft.com/office/powerpoint/2010/main" val="1083876483"/>
              </p:ext>
            </p:extLst>
          </p:nvPr>
        </p:nvGraphicFramePr>
        <p:xfrm>
          <a:off x="3762102" y="4493623"/>
          <a:ext cx="8128000" cy="2095378"/>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1">
            <a:extLst>
              <a:ext uri="{FF2B5EF4-FFF2-40B4-BE49-F238E27FC236}">
                <a16:creationId xmlns:a16="http://schemas.microsoft.com/office/drawing/2014/main" id="{11A9C251-63D5-51BC-8C22-1123A1A55D3F}"/>
              </a:ext>
            </a:extLst>
          </p:cNvPr>
          <p:cNvSpPr>
            <a:spLocks noGrp="1"/>
          </p:cNvSpPr>
          <p:nvPr>
            <p:ph sz="quarter" idx="10"/>
          </p:nvPr>
        </p:nvSpPr>
        <p:spPr>
          <a:xfrm>
            <a:off x="529343" y="509949"/>
            <a:ext cx="2187733" cy="1329595"/>
          </a:xfrm>
        </p:spPr>
        <p:txBody>
          <a:bodyPr/>
          <a:lstStyle/>
          <a:p>
            <a:r>
              <a:rPr lang="en-US" dirty="0"/>
              <a:t>High Risk Employees Trend</a:t>
            </a:r>
            <a:endParaRPr lang="en-IL" dirty="0"/>
          </a:p>
        </p:txBody>
      </p:sp>
    </p:spTree>
    <p:extLst>
      <p:ext uri="{BB962C8B-B14F-4D97-AF65-F5344CB8AC3E}">
        <p14:creationId xmlns:p14="http://schemas.microsoft.com/office/powerpoint/2010/main" val="241006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24327E5-1F6B-BE3B-A64D-652841A5E3A9}"/>
              </a:ext>
            </a:extLst>
          </p:cNvPr>
          <p:cNvGraphicFramePr/>
          <p:nvPr>
            <p:extLst>
              <p:ext uri="{D42A27DB-BD31-4B8C-83A1-F6EECF244321}">
                <p14:modId xmlns:p14="http://schemas.microsoft.com/office/powerpoint/2010/main" val="2921160361"/>
              </p:ext>
            </p:extLst>
          </p:nvPr>
        </p:nvGraphicFramePr>
        <p:xfrm>
          <a:off x="3559926" y="920930"/>
          <a:ext cx="8346867" cy="5668071"/>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A706229E-6C47-FB46-311C-680544D6C944}"/>
              </a:ext>
            </a:extLst>
          </p:cNvPr>
          <p:cNvSpPr>
            <a:spLocks noGrp="1"/>
          </p:cNvSpPr>
          <p:nvPr>
            <p:ph sz="quarter" idx="10"/>
          </p:nvPr>
        </p:nvSpPr>
        <p:spPr/>
        <p:txBody>
          <a:bodyPr/>
          <a:lstStyle/>
          <a:p>
            <a:r>
              <a:rPr lang="en-US" dirty="0"/>
              <a:t>Click Rate</a:t>
            </a:r>
            <a:endParaRPr lang="en-IL" dirty="0"/>
          </a:p>
        </p:txBody>
      </p:sp>
    </p:spTree>
    <p:extLst>
      <p:ext uri="{BB962C8B-B14F-4D97-AF65-F5344CB8AC3E}">
        <p14:creationId xmlns:p14="http://schemas.microsoft.com/office/powerpoint/2010/main" val="168578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AC48A2-3EC9-FE91-0196-4A16E0E9CC23}"/>
              </a:ext>
            </a:extLst>
          </p:cNvPr>
          <p:cNvSpPr txBox="1"/>
          <p:nvPr/>
        </p:nvSpPr>
        <p:spPr>
          <a:xfrm>
            <a:off x="1768317" y="2139185"/>
            <a:ext cx="7144457" cy="738664"/>
          </a:xfrm>
          <a:prstGeom prst="rect">
            <a:avLst/>
          </a:prstGeom>
          <a:noFill/>
        </p:spPr>
        <p:txBody>
          <a:bodyPr wrap="square" lIns="0" tIns="0" rIns="0" bIns="0" rtlCol="0">
            <a:spAutoFit/>
          </a:bodyPr>
          <a:lstStyle/>
          <a:p>
            <a:r>
              <a:rPr lang="en-US" sz="4800" b="1" dirty="0">
                <a:solidFill>
                  <a:schemeClr val="bg1"/>
                </a:solidFill>
              </a:rPr>
              <a:t>Last Training Period</a:t>
            </a:r>
            <a:endParaRPr lang="en-IL" sz="4800" b="1" dirty="0">
              <a:solidFill>
                <a:schemeClr val="bg1"/>
              </a:solidFill>
            </a:endParaRPr>
          </a:p>
        </p:txBody>
      </p:sp>
      <p:sp>
        <p:nvSpPr>
          <p:cNvPr id="4" name="TextBox 3">
            <a:extLst>
              <a:ext uri="{FF2B5EF4-FFF2-40B4-BE49-F238E27FC236}">
                <a16:creationId xmlns:a16="http://schemas.microsoft.com/office/drawing/2014/main" id="{6F28FAF9-AE17-8D53-5414-3E16D2DF8A49}"/>
              </a:ext>
            </a:extLst>
          </p:cNvPr>
          <p:cNvSpPr txBox="1"/>
          <p:nvPr/>
        </p:nvSpPr>
        <p:spPr>
          <a:xfrm>
            <a:off x="1768317" y="3291840"/>
            <a:ext cx="7144457" cy="1212833"/>
          </a:xfrm>
          <a:prstGeom prst="rect">
            <a:avLst/>
          </a:prstGeom>
          <a:noFill/>
        </p:spPr>
        <p:txBody>
          <a:bodyPr wrap="square" lIns="0" tIns="0" rIns="0" bIns="0" rtlCol="0">
            <a:spAutoFit/>
          </a:bodyPr>
          <a:lstStyle/>
          <a:p>
            <a:pPr rtl="0">
              <a:lnSpc>
                <a:spcPct val="150000"/>
              </a:lnSpc>
            </a:pPr>
            <a:r>
              <a:rPr lang="en-US" sz="2800" b="0" dirty="0">
                <a:solidFill>
                  <a:schemeClr val="bg1"/>
                </a:solidFill>
              </a:rPr>
              <a:t>Start: Jul 1, 2021</a:t>
            </a:r>
          </a:p>
          <a:p>
            <a:pPr rtl="0">
              <a:lnSpc>
                <a:spcPct val="150000"/>
              </a:lnSpc>
            </a:pPr>
            <a:r>
              <a:rPr lang="en-US" sz="2800" b="0" dirty="0">
                <a:solidFill>
                  <a:schemeClr val="bg1"/>
                </a:solidFill>
              </a:rPr>
              <a:t>End: S</a:t>
            </a:r>
            <a:r>
              <a:rPr lang="en-US" sz="2800" dirty="0">
                <a:solidFill>
                  <a:schemeClr val="bg1"/>
                </a:solidFill>
              </a:rPr>
              <a:t>ep</a:t>
            </a:r>
            <a:r>
              <a:rPr lang="en-US" sz="2800" b="0" dirty="0">
                <a:solidFill>
                  <a:schemeClr val="bg1"/>
                </a:solidFill>
              </a:rPr>
              <a:t> 30, 2021</a:t>
            </a:r>
            <a:endParaRPr lang="en-IL" sz="2800" b="0" dirty="0">
              <a:solidFill>
                <a:schemeClr val="bg1"/>
              </a:solidFill>
            </a:endParaRPr>
          </a:p>
        </p:txBody>
      </p:sp>
    </p:spTree>
    <p:extLst>
      <p:ext uri="{BB962C8B-B14F-4D97-AF65-F5344CB8AC3E}">
        <p14:creationId xmlns:p14="http://schemas.microsoft.com/office/powerpoint/2010/main" val="208843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F70F5378-095F-25A9-E8CC-09210B28F9B5}"/>
              </a:ext>
            </a:extLst>
          </p:cNvPr>
          <p:cNvGraphicFramePr/>
          <p:nvPr>
            <p:extLst>
              <p:ext uri="{D42A27DB-BD31-4B8C-83A1-F6EECF244321}">
                <p14:modId xmlns:p14="http://schemas.microsoft.com/office/powerpoint/2010/main" val="2509259927"/>
              </p:ext>
            </p:extLst>
          </p:nvPr>
        </p:nvGraphicFramePr>
        <p:xfrm>
          <a:off x="365960" y="2676338"/>
          <a:ext cx="11460079" cy="3958390"/>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9">
            <a:extLst>
              <a:ext uri="{FF2B5EF4-FFF2-40B4-BE49-F238E27FC236}">
                <a16:creationId xmlns:a16="http://schemas.microsoft.com/office/drawing/2014/main" id="{C8CE1CFF-3CB1-76DA-D156-B3A10825F82E}"/>
              </a:ext>
            </a:extLst>
          </p:cNvPr>
          <p:cNvSpPr>
            <a:spLocks noGrp="1"/>
          </p:cNvSpPr>
          <p:nvPr>
            <p:ph sz="quarter" idx="10"/>
          </p:nvPr>
        </p:nvSpPr>
        <p:spPr/>
        <p:txBody>
          <a:bodyPr/>
          <a:lstStyle/>
          <a:p>
            <a:r>
              <a:rPr lang="en-US" sz="3200" b="1" dirty="0">
                <a:solidFill>
                  <a:schemeClr val="bg1"/>
                </a:solidFill>
              </a:rPr>
              <a:t>Organization Breakdown</a:t>
            </a:r>
          </a:p>
          <a:p>
            <a:r>
              <a:rPr lang="en-US" sz="3200" b="1" dirty="0">
                <a:solidFill>
                  <a:schemeClr val="bg1"/>
                </a:solidFill>
              </a:rPr>
              <a:t>by Risk Groups</a:t>
            </a:r>
            <a:endParaRPr lang="en-IL" sz="3200" b="1" dirty="0">
              <a:solidFill>
                <a:schemeClr val="bg1"/>
              </a:solidFill>
            </a:endParaRPr>
          </a:p>
        </p:txBody>
      </p:sp>
    </p:spTree>
    <p:extLst>
      <p:ext uri="{BB962C8B-B14F-4D97-AF65-F5344CB8AC3E}">
        <p14:creationId xmlns:p14="http://schemas.microsoft.com/office/powerpoint/2010/main" val="3798617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24327E5-1F6B-BE3B-A64D-652841A5E3A9}"/>
              </a:ext>
            </a:extLst>
          </p:cNvPr>
          <p:cNvGraphicFramePr/>
          <p:nvPr>
            <p:extLst>
              <p:ext uri="{D42A27DB-BD31-4B8C-83A1-F6EECF244321}">
                <p14:modId xmlns:p14="http://schemas.microsoft.com/office/powerpoint/2010/main" val="4003474712"/>
              </p:ext>
            </p:extLst>
          </p:nvPr>
        </p:nvGraphicFramePr>
        <p:xfrm>
          <a:off x="3559926" y="920930"/>
          <a:ext cx="8346867" cy="2884587"/>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A706229E-6C47-FB46-311C-680544D6C944}"/>
              </a:ext>
            </a:extLst>
          </p:cNvPr>
          <p:cNvSpPr>
            <a:spLocks noGrp="1"/>
          </p:cNvSpPr>
          <p:nvPr>
            <p:ph sz="quarter" idx="10"/>
          </p:nvPr>
        </p:nvSpPr>
        <p:spPr>
          <a:xfrm>
            <a:off x="529343" y="509949"/>
            <a:ext cx="2187733" cy="1329595"/>
          </a:xfrm>
        </p:spPr>
        <p:txBody>
          <a:bodyPr/>
          <a:lstStyle/>
          <a:p>
            <a:r>
              <a:rPr lang="en-US" dirty="0"/>
              <a:t>New vs. Veteran Employees</a:t>
            </a:r>
            <a:endParaRPr lang="en-IL" dirty="0"/>
          </a:p>
        </p:txBody>
      </p:sp>
      <p:graphicFrame>
        <p:nvGraphicFramePr>
          <p:cNvPr id="3" name="Chart 2">
            <a:extLst>
              <a:ext uri="{FF2B5EF4-FFF2-40B4-BE49-F238E27FC236}">
                <a16:creationId xmlns:a16="http://schemas.microsoft.com/office/drawing/2014/main" id="{B680CDAF-2AE3-ADE6-3C41-EAB2D92DCD8E}"/>
              </a:ext>
            </a:extLst>
          </p:cNvPr>
          <p:cNvGraphicFramePr/>
          <p:nvPr>
            <p:extLst>
              <p:ext uri="{D42A27DB-BD31-4B8C-83A1-F6EECF244321}">
                <p14:modId xmlns:p14="http://schemas.microsoft.com/office/powerpoint/2010/main" val="363958372"/>
              </p:ext>
            </p:extLst>
          </p:nvPr>
        </p:nvGraphicFramePr>
        <p:xfrm>
          <a:off x="3559926" y="4087906"/>
          <a:ext cx="8346867" cy="24565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3335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D980D-E816-F209-072F-05CFE06C2229}"/>
              </a:ext>
            </a:extLst>
          </p:cNvPr>
          <p:cNvSpPr>
            <a:spLocks noGrp="1"/>
          </p:cNvSpPr>
          <p:nvPr>
            <p:ph sz="quarter" idx="10"/>
          </p:nvPr>
        </p:nvSpPr>
        <p:spPr/>
        <p:txBody>
          <a:bodyPr/>
          <a:lstStyle/>
          <a:p>
            <a:r>
              <a:rPr lang="en-US" dirty="0"/>
              <a:t>Number of Reported Emails by Type</a:t>
            </a:r>
            <a:endParaRPr lang="en-IL" dirty="0"/>
          </a:p>
        </p:txBody>
      </p:sp>
      <p:graphicFrame>
        <p:nvGraphicFramePr>
          <p:cNvPr id="4" name="Chart 3">
            <a:extLst>
              <a:ext uri="{FF2B5EF4-FFF2-40B4-BE49-F238E27FC236}">
                <a16:creationId xmlns:a16="http://schemas.microsoft.com/office/drawing/2014/main" id="{D81C259B-10B1-E2C3-E8C6-F22B06AC6B71}"/>
              </a:ext>
            </a:extLst>
          </p:cNvPr>
          <p:cNvGraphicFramePr/>
          <p:nvPr/>
        </p:nvGraphicFramePr>
        <p:xfrm>
          <a:off x="365961" y="2761247"/>
          <a:ext cx="11460079" cy="3958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014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24327E5-1F6B-BE3B-A64D-652841A5E3A9}"/>
              </a:ext>
            </a:extLst>
          </p:cNvPr>
          <p:cNvGraphicFramePr/>
          <p:nvPr>
            <p:extLst>
              <p:ext uri="{D42A27DB-BD31-4B8C-83A1-F6EECF244321}">
                <p14:modId xmlns:p14="http://schemas.microsoft.com/office/powerpoint/2010/main" val="1129947990"/>
              </p:ext>
            </p:extLst>
          </p:nvPr>
        </p:nvGraphicFramePr>
        <p:xfrm>
          <a:off x="3867712" y="1129937"/>
          <a:ext cx="8039081" cy="5459064"/>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A706229E-6C47-FB46-311C-680544D6C944}"/>
              </a:ext>
            </a:extLst>
          </p:cNvPr>
          <p:cNvSpPr>
            <a:spLocks noGrp="1"/>
          </p:cNvSpPr>
          <p:nvPr>
            <p:ph sz="quarter" idx="11"/>
          </p:nvPr>
        </p:nvSpPr>
        <p:spPr>
          <a:xfrm>
            <a:off x="209303" y="496886"/>
            <a:ext cx="3167445" cy="886397"/>
          </a:xfrm>
        </p:spPr>
        <p:txBody>
          <a:bodyPr/>
          <a:lstStyle/>
          <a:p>
            <a:r>
              <a:rPr lang="en-US" dirty="0"/>
              <a:t>Accumulated Reporting Rate</a:t>
            </a:r>
            <a:endParaRPr lang="en-IL" dirty="0"/>
          </a:p>
        </p:txBody>
      </p:sp>
    </p:spTree>
    <p:extLst>
      <p:ext uri="{BB962C8B-B14F-4D97-AF65-F5344CB8AC3E}">
        <p14:creationId xmlns:p14="http://schemas.microsoft.com/office/powerpoint/2010/main" val="1366635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D980D-E816-F209-072F-05CFE06C2229}"/>
              </a:ext>
            </a:extLst>
          </p:cNvPr>
          <p:cNvSpPr>
            <a:spLocks noGrp="1"/>
          </p:cNvSpPr>
          <p:nvPr>
            <p:ph sz="quarter" idx="10"/>
          </p:nvPr>
        </p:nvSpPr>
        <p:spPr/>
        <p:txBody>
          <a:bodyPr/>
          <a:lstStyle/>
          <a:p>
            <a:r>
              <a:rPr lang="en-US" dirty="0"/>
              <a:t>Reporting Rate by Risk Group</a:t>
            </a:r>
            <a:endParaRPr lang="en-IL" dirty="0"/>
          </a:p>
        </p:txBody>
      </p:sp>
      <p:graphicFrame>
        <p:nvGraphicFramePr>
          <p:cNvPr id="4" name="Chart 3">
            <a:extLst>
              <a:ext uri="{FF2B5EF4-FFF2-40B4-BE49-F238E27FC236}">
                <a16:creationId xmlns:a16="http://schemas.microsoft.com/office/drawing/2014/main" id="{D81C259B-10B1-E2C3-E8C6-F22B06AC6B71}"/>
              </a:ext>
            </a:extLst>
          </p:cNvPr>
          <p:cNvGraphicFramePr/>
          <p:nvPr>
            <p:extLst>
              <p:ext uri="{D42A27DB-BD31-4B8C-83A1-F6EECF244321}">
                <p14:modId xmlns:p14="http://schemas.microsoft.com/office/powerpoint/2010/main" val="563968195"/>
              </p:ext>
            </p:extLst>
          </p:nvPr>
        </p:nvGraphicFramePr>
        <p:xfrm>
          <a:off x="365961" y="2761247"/>
          <a:ext cx="11460079" cy="3958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0988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06229E-6C47-FB46-311C-680544D6C944}"/>
              </a:ext>
            </a:extLst>
          </p:cNvPr>
          <p:cNvSpPr>
            <a:spLocks noGrp="1"/>
          </p:cNvSpPr>
          <p:nvPr>
            <p:ph sz="quarter" idx="11"/>
          </p:nvPr>
        </p:nvSpPr>
        <p:spPr>
          <a:xfrm>
            <a:off x="281149" y="496886"/>
            <a:ext cx="2583971" cy="443198"/>
          </a:xfrm>
        </p:spPr>
        <p:txBody>
          <a:bodyPr/>
          <a:lstStyle/>
          <a:p>
            <a:r>
              <a:rPr lang="en-US" dirty="0"/>
              <a:t>Open Rate</a:t>
            </a:r>
            <a:endParaRPr lang="en-IL" dirty="0"/>
          </a:p>
        </p:txBody>
      </p:sp>
      <p:graphicFrame>
        <p:nvGraphicFramePr>
          <p:cNvPr id="3" name="Chart 2">
            <a:extLst>
              <a:ext uri="{FF2B5EF4-FFF2-40B4-BE49-F238E27FC236}">
                <a16:creationId xmlns:a16="http://schemas.microsoft.com/office/drawing/2014/main" id="{BA3E54F8-CBB8-0F6A-35A4-D5783690D14C}"/>
              </a:ext>
            </a:extLst>
          </p:cNvPr>
          <p:cNvGraphicFramePr/>
          <p:nvPr>
            <p:extLst>
              <p:ext uri="{D42A27DB-BD31-4B8C-83A1-F6EECF244321}">
                <p14:modId xmlns:p14="http://schemas.microsoft.com/office/powerpoint/2010/main" val="1974041538"/>
              </p:ext>
            </p:extLst>
          </p:nvPr>
        </p:nvGraphicFramePr>
        <p:xfrm>
          <a:off x="3559926" y="920930"/>
          <a:ext cx="8346867" cy="56680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2993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C4F1F-3D3D-3B78-0ED0-6C987F3DE90F}"/>
              </a:ext>
            </a:extLst>
          </p:cNvPr>
          <p:cNvSpPr>
            <a:spLocks noGrp="1"/>
          </p:cNvSpPr>
          <p:nvPr>
            <p:ph sz="quarter" idx="10"/>
          </p:nvPr>
        </p:nvSpPr>
        <p:spPr/>
        <p:txBody>
          <a:bodyPr/>
          <a:lstStyle/>
          <a:p>
            <a:r>
              <a:rPr lang="en-US" dirty="0"/>
              <a:t>Awareness Bites Summary</a:t>
            </a:r>
            <a:endParaRPr lang="en-IL" dirty="0"/>
          </a:p>
        </p:txBody>
      </p:sp>
      <p:graphicFrame>
        <p:nvGraphicFramePr>
          <p:cNvPr id="5" name="Chart 4">
            <a:extLst>
              <a:ext uri="{FF2B5EF4-FFF2-40B4-BE49-F238E27FC236}">
                <a16:creationId xmlns:a16="http://schemas.microsoft.com/office/drawing/2014/main" id="{7F40B35F-497D-6352-EA03-1F287AB52CB9}"/>
              </a:ext>
            </a:extLst>
          </p:cNvPr>
          <p:cNvGraphicFramePr/>
          <p:nvPr>
            <p:extLst>
              <p:ext uri="{D42A27DB-BD31-4B8C-83A1-F6EECF244321}">
                <p14:modId xmlns:p14="http://schemas.microsoft.com/office/powerpoint/2010/main" val="3999241560"/>
              </p:ext>
            </p:extLst>
          </p:nvPr>
        </p:nvGraphicFramePr>
        <p:xfrm>
          <a:off x="365961" y="2761247"/>
          <a:ext cx="11460079" cy="3958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526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06229E-6C47-FB46-311C-680544D6C944}"/>
              </a:ext>
            </a:extLst>
          </p:cNvPr>
          <p:cNvSpPr>
            <a:spLocks noGrp="1"/>
          </p:cNvSpPr>
          <p:nvPr>
            <p:ph sz="quarter" idx="11"/>
          </p:nvPr>
        </p:nvSpPr>
        <p:spPr>
          <a:xfrm>
            <a:off x="281149" y="496886"/>
            <a:ext cx="2583971" cy="443198"/>
          </a:xfrm>
        </p:spPr>
        <p:txBody>
          <a:bodyPr/>
          <a:lstStyle/>
          <a:p>
            <a:r>
              <a:rPr lang="en-US" dirty="0"/>
              <a:t>Answer Rate</a:t>
            </a:r>
            <a:endParaRPr lang="en-IL" dirty="0"/>
          </a:p>
        </p:txBody>
      </p:sp>
      <p:graphicFrame>
        <p:nvGraphicFramePr>
          <p:cNvPr id="3" name="Chart 2">
            <a:extLst>
              <a:ext uri="{FF2B5EF4-FFF2-40B4-BE49-F238E27FC236}">
                <a16:creationId xmlns:a16="http://schemas.microsoft.com/office/drawing/2014/main" id="{BA3E54F8-CBB8-0F6A-35A4-D5783690D14C}"/>
              </a:ext>
            </a:extLst>
          </p:cNvPr>
          <p:cNvGraphicFramePr/>
          <p:nvPr>
            <p:extLst>
              <p:ext uri="{D42A27DB-BD31-4B8C-83A1-F6EECF244321}">
                <p14:modId xmlns:p14="http://schemas.microsoft.com/office/powerpoint/2010/main" val="3006605990"/>
              </p:ext>
            </p:extLst>
          </p:nvPr>
        </p:nvGraphicFramePr>
        <p:xfrm>
          <a:off x="3559926" y="920930"/>
          <a:ext cx="8346867" cy="56680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137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C4F1F-3D3D-3B78-0ED0-6C987F3DE90F}"/>
              </a:ext>
            </a:extLst>
          </p:cNvPr>
          <p:cNvSpPr>
            <a:spLocks noGrp="1"/>
          </p:cNvSpPr>
          <p:nvPr>
            <p:ph sz="quarter" idx="10"/>
          </p:nvPr>
        </p:nvSpPr>
        <p:spPr>
          <a:xfrm>
            <a:off x="529343" y="509948"/>
            <a:ext cx="7857011" cy="1155565"/>
          </a:xfrm>
        </p:spPr>
        <p:txBody>
          <a:bodyPr/>
          <a:lstStyle/>
          <a:p>
            <a:r>
              <a:rPr lang="en-US" dirty="0"/>
              <a:t>Organization Breakdown by Engagement Group</a:t>
            </a:r>
            <a:endParaRPr lang="en-IL" dirty="0"/>
          </a:p>
        </p:txBody>
      </p:sp>
      <p:graphicFrame>
        <p:nvGraphicFramePr>
          <p:cNvPr id="2" name="Chart 1">
            <a:extLst>
              <a:ext uri="{FF2B5EF4-FFF2-40B4-BE49-F238E27FC236}">
                <a16:creationId xmlns:a16="http://schemas.microsoft.com/office/drawing/2014/main" id="{2466D2B5-A339-D5B9-359F-1FB3B3B7DBB0}"/>
              </a:ext>
            </a:extLst>
          </p:cNvPr>
          <p:cNvGraphicFramePr/>
          <p:nvPr>
            <p:extLst>
              <p:ext uri="{D42A27DB-BD31-4B8C-83A1-F6EECF244321}">
                <p14:modId xmlns:p14="http://schemas.microsoft.com/office/powerpoint/2010/main" val="2193122753"/>
              </p:ext>
            </p:extLst>
          </p:nvPr>
        </p:nvGraphicFramePr>
        <p:xfrm>
          <a:off x="365961" y="2761247"/>
          <a:ext cx="11460079" cy="3958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1066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38BE4-E78C-CA37-87EF-F2939FD1D37C}"/>
              </a:ext>
            </a:extLst>
          </p:cNvPr>
          <p:cNvSpPr>
            <a:spLocks noGrp="1"/>
          </p:cNvSpPr>
          <p:nvPr>
            <p:ph sz="quarter" idx="11"/>
          </p:nvPr>
        </p:nvSpPr>
        <p:spPr>
          <a:xfrm>
            <a:off x="281149" y="496886"/>
            <a:ext cx="2583971" cy="886397"/>
          </a:xfrm>
        </p:spPr>
        <p:txBody>
          <a:bodyPr/>
          <a:lstStyle/>
          <a:p>
            <a:r>
              <a:rPr lang="en-US" dirty="0" err="1"/>
              <a:t>AuditReady</a:t>
            </a:r>
            <a:r>
              <a:rPr lang="en-US" dirty="0"/>
              <a:t> Completion</a:t>
            </a:r>
            <a:endParaRPr lang="en-IL" dirty="0"/>
          </a:p>
        </p:txBody>
      </p:sp>
      <p:sp>
        <p:nvSpPr>
          <p:cNvPr id="6" name="TextBox 5">
            <a:extLst>
              <a:ext uri="{FF2B5EF4-FFF2-40B4-BE49-F238E27FC236}">
                <a16:creationId xmlns:a16="http://schemas.microsoft.com/office/drawing/2014/main" id="{BCD72A47-1DF7-B7A4-80CA-A2B9E6065F14}"/>
              </a:ext>
            </a:extLst>
          </p:cNvPr>
          <p:cNvSpPr txBox="1"/>
          <p:nvPr/>
        </p:nvSpPr>
        <p:spPr>
          <a:xfrm>
            <a:off x="6522958" y="1147595"/>
            <a:ext cx="2342181" cy="923330"/>
          </a:xfrm>
          <a:prstGeom prst="rect">
            <a:avLst/>
          </a:prstGeom>
          <a:noFill/>
        </p:spPr>
        <p:txBody>
          <a:bodyPr wrap="square" lIns="0" tIns="0" rIns="0" bIns="0" rtlCol="0">
            <a:spAutoFit/>
          </a:bodyPr>
          <a:lstStyle/>
          <a:p>
            <a:r>
              <a:rPr lang="he-IL" sz="6000" b="1" dirty="0">
                <a:solidFill>
                  <a:schemeClr val="accent1"/>
                </a:solidFill>
              </a:rPr>
              <a:t>85.9</a:t>
            </a:r>
            <a:r>
              <a:rPr lang="en-US" sz="6000" b="1" dirty="0">
                <a:solidFill>
                  <a:schemeClr val="accent1"/>
                </a:solidFill>
              </a:rPr>
              <a:t>%</a:t>
            </a:r>
            <a:endParaRPr lang="en-IL" sz="6000" b="1" dirty="0">
              <a:solidFill>
                <a:schemeClr val="accent1"/>
              </a:solidFill>
            </a:endParaRPr>
          </a:p>
        </p:txBody>
      </p:sp>
      <p:sp>
        <p:nvSpPr>
          <p:cNvPr id="7" name="TextBox 6">
            <a:extLst>
              <a:ext uri="{FF2B5EF4-FFF2-40B4-BE49-F238E27FC236}">
                <a16:creationId xmlns:a16="http://schemas.microsoft.com/office/drawing/2014/main" id="{25477269-A7EE-FC45-8B59-EEF15022F592}"/>
              </a:ext>
            </a:extLst>
          </p:cNvPr>
          <p:cNvSpPr txBox="1"/>
          <p:nvPr/>
        </p:nvSpPr>
        <p:spPr>
          <a:xfrm>
            <a:off x="6522959" y="2023279"/>
            <a:ext cx="2827901" cy="246221"/>
          </a:xfrm>
          <a:prstGeom prst="rect">
            <a:avLst/>
          </a:prstGeom>
          <a:noFill/>
        </p:spPr>
        <p:txBody>
          <a:bodyPr wrap="square" lIns="0" tIns="0" rIns="0" bIns="0" rtlCol="0">
            <a:spAutoFit/>
          </a:bodyPr>
          <a:lstStyle/>
          <a:p>
            <a:r>
              <a:rPr lang="en-US" sz="1600" dirty="0">
                <a:solidFill>
                  <a:schemeClr val="accent6">
                    <a:alpha val="80000"/>
                  </a:schemeClr>
                </a:solidFill>
              </a:rPr>
              <a:t>Completion rate in this cycle</a:t>
            </a:r>
            <a:endParaRPr lang="en-IL" sz="1600" dirty="0">
              <a:solidFill>
                <a:schemeClr val="accent6">
                  <a:alpha val="80000"/>
                </a:schemeClr>
              </a:solidFill>
            </a:endParaRPr>
          </a:p>
        </p:txBody>
      </p:sp>
      <p:sp>
        <p:nvSpPr>
          <p:cNvPr id="4" name="Text Placeholder 20">
            <a:extLst>
              <a:ext uri="{FF2B5EF4-FFF2-40B4-BE49-F238E27FC236}">
                <a16:creationId xmlns:a16="http://schemas.microsoft.com/office/drawing/2014/main" id="{717ABE01-4450-EC57-5E5E-0D653C28230B}"/>
              </a:ext>
            </a:extLst>
          </p:cNvPr>
          <p:cNvSpPr txBox="1">
            <a:spLocks/>
          </p:cNvSpPr>
          <p:nvPr/>
        </p:nvSpPr>
        <p:spPr>
          <a:xfrm>
            <a:off x="6522959" y="2973785"/>
            <a:ext cx="2875422" cy="367005"/>
          </a:xfrm>
          <a:prstGeom prst="rect">
            <a:avLst/>
          </a:prstGeom>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wrap="none" lIns="180000" tIns="72000" rIns="180000" bIns="7200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kern="1200" dirty="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he-IL" dirty="0"/>
              <a:t>21</a:t>
            </a:r>
            <a:r>
              <a:rPr lang="en-US" dirty="0"/>
              <a:t> Oct 2020 – 20 Oct 2021</a:t>
            </a:r>
          </a:p>
        </p:txBody>
      </p:sp>
      <p:sp>
        <p:nvSpPr>
          <p:cNvPr id="8" name="TextBox 7">
            <a:extLst>
              <a:ext uri="{FF2B5EF4-FFF2-40B4-BE49-F238E27FC236}">
                <a16:creationId xmlns:a16="http://schemas.microsoft.com/office/drawing/2014/main" id="{7C22DD42-938C-40A6-6050-2BAC125A11CC}"/>
              </a:ext>
            </a:extLst>
          </p:cNvPr>
          <p:cNvSpPr txBox="1"/>
          <p:nvPr/>
        </p:nvSpPr>
        <p:spPr>
          <a:xfrm>
            <a:off x="6522959" y="2662308"/>
            <a:ext cx="2827901" cy="246221"/>
          </a:xfrm>
          <a:prstGeom prst="rect">
            <a:avLst/>
          </a:prstGeom>
          <a:noFill/>
        </p:spPr>
        <p:txBody>
          <a:bodyPr wrap="square" lIns="0" tIns="0" rIns="0" bIns="0" rtlCol="0">
            <a:spAutoFit/>
          </a:bodyPr>
          <a:lstStyle/>
          <a:p>
            <a:r>
              <a:rPr lang="en-US" sz="1600" dirty="0">
                <a:solidFill>
                  <a:schemeClr val="accent6">
                    <a:alpha val="80000"/>
                  </a:schemeClr>
                </a:solidFill>
              </a:rPr>
              <a:t>Current cycle:</a:t>
            </a:r>
            <a:endParaRPr lang="en-IL" sz="1600" dirty="0">
              <a:solidFill>
                <a:schemeClr val="accent6">
                  <a:alpha val="80000"/>
                </a:schemeClr>
              </a:solidFill>
            </a:endParaRPr>
          </a:p>
        </p:txBody>
      </p:sp>
    </p:spTree>
    <p:extLst>
      <p:ext uri="{BB962C8B-B14F-4D97-AF65-F5344CB8AC3E}">
        <p14:creationId xmlns:p14="http://schemas.microsoft.com/office/powerpoint/2010/main" val="301762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AF7B5-74D5-EBC9-5CA3-9FBA795D0D9D}"/>
              </a:ext>
            </a:extLst>
          </p:cNvPr>
          <p:cNvSpPr txBox="1"/>
          <p:nvPr/>
        </p:nvSpPr>
        <p:spPr>
          <a:xfrm>
            <a:off x="3381582" y="1639039"/>
            <a:ext cx="1556180" cy="615553"/>
          </a:xfrm>
          <a:prstGeom prst="rect">
            <a:avLst/>
          </a:prstGeom>
          <a:noFill/>
        </p:spPr>
        <p:txBody>
          <a:bodyPr wrap="square" lIns="0" tIns="0" rIns="0" bIns="0" rtlCol="0">
            <a:spAutoFit/>
          </a:bodyPr>
          <a:lstStyle/>
          <a:p>
            <a:r>
              <a:rPr lang="en-US" sz="4000" b="1" dirty="0">
                <a:solidFill>
                  <a:schemeClr val="bg1"/>
                </a:solidFill>
              </a:rPr>
              <a:t>4506</a:t>
            </a:r>
            <a:endParaRPr lang="en-IL" sz="4000" b="1" dirty="0">
              <a:solidFill>
                <a:schemeClr val="bg1"/>
              </a:solidFill>
            </a:endParaRPr>
          </a:p>
        </p:txBody>
      </p:sp>
      <p:sp>
        <p:nvSpPr>
          <p:cNvPr id="4" name="TextBox 3">
            <a:extLst>
              <a:ext uri="{FF2B5EF4-FFF2-40B4-BE49-F238E27FC236}">
                <a16:creationId xmlns:a16="http://schemas.microsoft.com/office/drawing/2014/main" id="{14BA90C2-693A-86AB-CC1B-25BC3879CADB}"/>
              </a:ext>
            </a:extLst>
          </p:cNvPr>
          <p:cNvSpPr txBox="1"/>
          <p:nvPr/>
        </p:nvSpPr>
        <p:spPr>
          <a:xfrm>
            <a:off x="6089469" y="1885260"/>
            <a:ext cx="1219200" cy="369332"/>
          </a:xfrm>
          <a:prstGeom prst="rect">
            <a:avLst/>
          </a:prstGeom>
          <a:noFill/>
        </p:spPr>
        <p:txBody>
          <a:bodyPr wrap="square" lIns="0" tIns="0" rIns="0" bIns="0" rtlCol="0">
            <a:spAutoFit/>
          </a:bodyPr>
          <a:lstStyle/>
          <a:p>
            <a:r>
              <a:rPr lang="en-US" sz="2400" b="1" dirty="0">
                <a:solidFill>
                  <a:schemeClr val="bg1"/>
                </a:solidFill>
              </a:rPr>
              <a:t>41</a:t>
            </a:r>
            <a:endParaRPr lang="en-IL" sz="2400" b="1" dirty="0">
              <a:solidFill>
                <a:schemeClr val="bg1"/>
              </a:solidFill>
            </a:endParaRPr>
          </a:p>
        </p:txBody>
      </p:sp>
      <p:sp>
        <p:nvSpPr>
          <p:cNvPr id="5" name="TextBox 4">
            <a:extLst>
              <a:ext uri="{FF2B5EF4-FFF2-40B4-BE49-F238E27FC236}">
                <a16:creationId xmlns:a16="http://schemas.microsoft.com/office/drawing/2014/main" id="{DF29C8F9-F37D-E3B8-3724-24F5108C610A}"/>
              </a:ext>
            </a:extLst>
          </p:cNvPr>
          <p:cNvSpPr txBox="1"/>
          <p:nvPr/>
        </p:nvSpPr>
        <p:spPr>
          <a:xfrm>
            <a:off x="3381580" y="2267654"/>
            <a:ext cx="2130397" cy="369332"/>
          </a:xfrm>
          <a:prstGeom prst="rect">
            <a:avLst/>
          </a:prstGeom>
          <a:noFill/>
        </p:spPr>
        <p:txBody>
          <a:bodyPr wrap="square" lIns="0" tIns="0" rIns="0" bIns="0" rtlCol="0">
            <a:spAutoFit/>
          </a:bodyPr>
          <a:lstStyle/>
          <a:p>
            <a:r>
              <a:rPr lang="en-US" sz="2400" b="1" dirty="0">
                <a:solidFill>
                  <a:schemeClr val="bg1"/>
                </a:solidFill>
              </a:rPr>
              <a:t>👤Employees</a:t>
            </a:r>
            <a:endParaRPr lang="en-IL" sz="2400" b="1" dirty="0">
              <a:solidFill>
                <a:schemeClr val="bg1"/>
              </a:solidFill>
            </a:endParaRPr>
          </a:p>
        </p:txBody>
      </p:sp>
      <p:sp>
        <p:nvSpPr>
          <p:cNvPr id="6" name="TextBox 5">
            <a:extLst>
              <a:ext uri="{FF2B5EF4-FFF2-40B4-BE49-F238E27FC236}">
                <a16:creationId xmlns:a16="http://schemas.microsoft.com/office/drawing/2014/main" id="{41F98ABA-D29D-5997-EEBA-6FA2E0CA341C}"/>
              </a:ext>
            </a:extLst>
          </p:cNvPr>
          <p:cNvSpPr txBox="1"/>
          <p:nvPr/>
        </p:nvSpPr>
        <p:spPr>
          <a:xfrm>
            <a:off x="6096000" y="2313820"/>
            <a:ext cx="1219200" cy="276999"/>
          </a:xfrm>
          <a:prstGeom prst="rect">
            <a:avLst/>
          </a:prstGeom>
          <a:noFill/>
        </p:spPr>
        <p:txBody>
          <a:bodyPr wrap="square" lIns="0" tIns="0" rIns="0" bIns="0" rtlCol="0">
            <a:spAutoFit/>
          </a:bodyPr>
          <a:lstStyle/>
          <a:p>
            <a:r>
              <a:rPr lang="en-US" b="1" dirty="0">
                <a:solidFill>
                  <a:schemeClr val="bg1"/>
                </a:solidFill>
              </a:rPr>
              <a:t>👤joined</a:t>
            </a:r>
            <a:endParaRPr lang="en-IL" b="1" dirty="0">
              <a:solidFill>
                <a:schemeClr val="bg1"/>
              </a:solidFill>
            </a:endParaRPr>
          </a:p>
        </p:txBody>
      </p:sp>
      <p:sp>
        <p:nvSpPr>
          <p:cNvPr id="7" name="TextBox 6">
            <a:extLst>
              <a:ext uri="{FF2B5EF4-FFF2-40B4-BE49-F238E27FC236}">
                <a16:creationId xmlns:a16="http://schemas.microsoft.com/office/drawing/2014/main" id="{29B816C4-1811-4712-CBA5-7BE08E04E2D6}"/>
              </a:ext>
            </a:extLst>
          </p:cNvPr>
          <p:cNvSpPr txBox="1"/>
          <p:nvPr/>
        </p:nvSpPr>
        <p:spPr>
          <a:xfrm>
            <a:off x="8094617" y="2313820"/>
            <a:ext cx="1219200" cy="276999"/>
          </a:xfrm>
          <a:prstGeom prst="rect">
            <a:avLst/>
          </a:prstGeom>
          <a:noFill/>
        </p:spPr>
        <p:txBody>
          <a:bodyPr wrap="square" lIns="0" tIns="0" rIns="0" bIns="0" rtlCol="0">
            <a:spAutoFit/>
          </a:bodyPr>
          <a:lstStyle/>
          <a:p>
            <a:r>
              <a:rPr lang="en-US" b="1" dirty="0">
                <a:solidFill>
                  <a:schemeClr val="bg1"/>
                </a:solidFill>
              </a:rPr>
              <a:t>Languages</a:t>
            </a:r>
            <a:endParaRPr lang="en-IL" b="1" dirty="0">
              <a:solidFill>
                <a:schemeClr val="bg1"/>
              </a:solidFill>
            </a:endParaRPr>
          </a:p>
        </p:txBody>
      </p:sp>
      <p:sp>
        <p:nvSpPr>
          <p:cNvPr id="8" name="TextBox 7">
            <a:extLst>
              <a:ext uri="{FF2B5EF4-FFF2-40B4-BE49-F238E27FC236}">
                <a16:creationId xmlns:a16="http://schemas.microsoft.com/office/drawing/2014/main" id="{6033DC7E-5C2D-F856-EF43-CC08BC54F7B5}"/>
              </a:ext>
            </a:extLst>
          </p:cNvPr>
          <p:cNvSpPr txBox="1"/>
          <p:nvPr/>
        </p:nvSpPr>
        <p:spPr>
          <a:xfrm>
            <a:off x="8088086" y="1885260"/>
            <a:ext cx="1219200" cy="369332"/>
          </a:xfrm>
          <a:prstGeom prst="rect">
            <a:avLst/>
          </a:prstGeom>
          <a:noFill/>
        </p:spPr>
        <p:txBody>
          <a:bodyPr wrap="square" lIns="0" tIns="0" rIns="0" bIns="0" rtlCol="0">
            <a:spAutoFit/>
          </a:bodyPr>
          <a:lstStyle/>
          <a:p>
            <a:r>
              <a:rPr lang="en-US" sz="2400" b="1" dirty="0">
                <a:solidFill>
                  <a:schemeClr val="bg1"/>
                </a:solidFill>
              </a:rPr>
              <a:t>6</a:t>
            </a:r>
            <a:endParaRPr lang="en-IL" sz="2400" b="1" dirty="0">
              <a:solidFill>
                <a:schemeClr val="bg1"/>
              </a:solidFill>
            </a:endParaRPr>
          </a:p>
        </p:txBody>
      </p:sp>
      <p:sp>
        <p:nvSpPr>
          <p:cNvPr id="9" name="TextBox 8">
            <a:extLst>
              <a:ext uri="{FF2B5EF4-FFF2-40B4-BE49-F238E27FC236}">
                <a16:creationId xmlns:a16="http://schemas.microsoft.com/office/drawing/2014/main" id="{BAC0B7AF-8410-08C1-7684-B5272A3BDCAB}"/>
              </a:ext>
            </a:extLst>
          </p:cNvPr>
          <p:cNvSpPr txBox="1"/>
          <p:nvPr/>
        </p:nvSpPr>
        <p:spPr>
          <a:xfrm>
            <a:off x="10045820" y="1885260"/>
            <a:ext cx="1219200" cy="369332"/>
          </a:xfrm>
          <a:prstGeom prst="rect">
            <a:avLst/>
          </a:prstGeom>
          <a:noFill/>
        </p:spPr>
        <p:txBody>
          <a:bodyPr wrap="square" lIns="0" tIns="0" rIns="0" bIns="0" rtlCol="0">
            <a:spAutoFit/>
          </a:bodyPr>
          <a:lstStyle/>
          <a:p>
            <a:r>
              <a:rPr lang="en-US" sz="2400" b="1" dirty="0">
                <a:solidFill>
                  <a:schemeClr val="bg1"/>
                </a:solidFill>
              </a:rPr>
              <a:t>10</a:t>
            </a:r>
            <a:endParaRPr lang="en-IL" sz="2400" b="1" dirty="0">
              <a:solidFill>
                <a:schemeClr val="bg1"/>
              </a:solidFill>
            </a:endParaRPr>
          </a:p>
        </p:txBody>
      </p:sp>
      <p:sp>
        <p:nvSpPr>
          <p:cNvPr id="10" name="TextBox 9">
            <a:extLst>
              <a:ext uri="{FF2B5EF4-FFF2-40B4-BE49-F238E27FC236}">
                <a16:creationId xmlns:a16="http://schemas.microsoft.com/office/drawing/2014/main" id="{9711EF1E-6858-07A8-2422-78B0F735AE43}"/>
              </a:ext>
            </a:extLst>
          </p:cNvPr>
          <p:cNvSpPr txBox="1"/>
          <p:nvPr/>
        </p:nvSpPr>
        <p:spPr>
          <a:xfrm>
            <a:off x="10045820" y="2313820"/>
            <a:ext cx="1219200" cy="276999"/>
          </a:xfrm>
          <a:prstGeom prst="rect">
            <a:avLst/>
          </a:prstGeom>
          <a:noFill/>
        </p:spPr>
        <p:txBody>
          <a:bodyPr wrap="square" lIns="0" tIns="0" rIns="0" bIns="0" rtlCol="0">
            <a:spAutoFit/>
          </a:bodyPr>
          <a:lstStyle/>
          <a:p>
            <a:r>
              <a:rPr lang="en-US" b="1" dirty="0">
                <a:solidFill>
                  <a:schemeClr val="bg1"/>
                </a:solidFill>
              </a:rPr>
              <a:t>Locations</a:t>
            </a:r>
            <a:endParaRPr lang="en-IL" b="1" dirty="0">
              <a:solidFill>
                <a:schemeClr val="bg1"/>
              </a:solidFill>
            </a:endParaRPr>
          </a:p>
        </p:txBody>
      </p:sp>
      <p:sp>
        <p:nvSpPr>
          <p:cNvPr id="11" name="TextBox 10">
            <a:extLst>
              <a:ext uri="{FF2B5EF4-FFF2-40B4-BE49-F238E27FC236}">
                <a16:creationId xmlns:a16="http://schemas.microsoft.com/office/drawing/2014/main" id="{37556B7D-4AFD-9E20-C8AB-F5A2C783BB09}"/>
              </a:ext>
            </a:extLst>
          </p:cNvPr>
          <p:cNvSpPr txBox="1"/>
          <p:nvPr/>
        </p:nvSpPr>
        <p:spPr>
          <a:xfrm>
            <a:off x="1422153" y="4830134"/>
            <a:ext cx="2013378" cy="615553"/>
          </a:xfrm>
          <a:prstGeom prst="rect">
            <a:avLst/>
          </a:prstGeom>
          <a:noFill/>
        </p:spPr>
        <p:txBody>
          <a:bodyPr wrap="square" lIns="0" tIns="0" rIns="0" bIns="0" rtlCol="0">
            <a:spAutoFit/>
          </a:bodyPr>
          <a:lstStyle/>
          <a:p>
            <a:r>
              <a:rPr lang="en-US" sz="4000" b="1" dirty="0">
                <a:solidFill>
                  <a:schemeClr val="accent1"/>
                </a:solidFill>
              </a:rPr>
              <a:t>12,600</a:t>
            </a:r>
            <a:endParaRPr lang="en-IL" sz="4000" b="1" dirty="0">
              <a:solidFill>
                <a:schemeClr val="accent1"/>
              </a:solidFill>
            </a:endParaRPr>
          </a:p>
        </p:txBody>
      </p:sp>
      <p:sp>
        <p:nvSpPr>
          <p:cNvPr id="12" name="TextBox 11">
            <a:extLst>
              <a:ext uri="{FF2B5EF4-FFF2-40B4-BE49-F238E27FC236}">
                <a16:creationId xmlns:a16="http://schemas.microsoft.com/office/drawing/2014/main" id="{3D41CC3A-66A4-53A8-F0CB-0A986161A358}"/>
              </a:ext>
            </a:extLst>
          </p:cNvPr>
          <p:cNvSpPr txBox="1"/>
          <p:nvPr/>
        </p:nvSpPr>
        <p:spPr>
          <a:xfrm>
            <a:off x="3931073" y="4830134"/>
            <a:ext cx="2013378" cy="615553"/>
          </a:xfrm>
          <a:prstGeom prst="rect">
            <a:avLst/>
          </a:prstGeom>
          <a:noFill/>
        </p:spPr>
        <p:txBody>
          <a:bodyPr wrap="square" lIns="0" tIns="0" rIns="0" bIns="0" rtlCol="0">
            <a:spAutoFit/>
          </a:bodyPr>
          <a:lstStyle/>
          <a:p>
            <a:r>
              <a:rPr lang="en-US" sz="4000" b="1" dirty="0">
                <a:solidFill>
                  <a:schemeClr val="accent1"/>
                </a:solidFill>
              </a:rPr>
              <a:t>4,180</a:t>
            </a:r>
            <a:endParaRPr lang="en-IL" sz="4000" b="1" dirty="0">
              <a:solidFill>
                <a:schemeClr val="accent1"/>
              </a:solidFill>
            </a:endParaRPr>
          </a:p>
        </p:txBody>
      </p:sp>
      <p:sp>
        <p:nvSpPr>
          <p:cNvPr id="13" name="TextBox 12">
            <a:extLst>
              <a:ext uri="{FF2B5EF4-FFF2-40B4-BE49-F238E27FC236}">
                <a16:creationId xmlns:a16="http://schemas.microsoft.com/office/drawing/2014/main" id="{456A3BA7-ED10-D1BD-66FE-193D3A26A070}"/>
              </a:ext>
            </a:extLst>
          </p:cNvPr>
          <p:cNvSpPr txBox="1"/>
          <p:nvPr/>
        </p:nvSpPr>
        <p:spPr>
          <a:xfrm>
            <a:off x="6446524" y="4830134"/>
            <a:ext cx="2013378" cy="615553"/>
          </a:xfrm>
          <a:prstGeom prst="rect">
            <a:avLst/>
          </a:prstGeom>
          <a:noFill/>
        </p:spPr>
        <p:txBody>
          <a:bodyPr wrap="square" lIns="0" tIns="0" rIns="0" bIns="0" rtlCol="0">
            <a:spAutoFit/>
          </a:bodyPr>
          <a:lstStyle/>
          <a:p>
            <a:r>
              <a:rPr lang="en-US" sz="4000" b="1" dirty="0">
                <a:solidFill>
                  <a:schemeClr val="accent1"/>
                </a:solidFill>
              </a:rPr>
              <a:t>17,384</a:t>
            </a:r>
            <a:endParaRPr lang="en-IL" sz="4000" b="1" dirty="0">
              <a:solidFill>
                <a:schemeClr val="accent1"/>
              </a:solidFill>
            </a:endParaRPr>
          </a:p>
        </p:txBody>
      </p:sp>
      <p:sp>
        <p:nvSpPr>
          <p:cNvPr id="14" name="TextBox 13">
            <a:extLst>
              <a:ext uri="{FF2B5EF4-FFF2-40B4-BE49-F238E27FC236}">
                <a16:creationId xmlns:a16="http://schemas.microsoft.com/office/drawing/2014/main" id="{45CABA4C-9A1F-BD6A-FAB2-4AE9BE0C4244}"/>
              </a:ext>
            </a:extLst>
          </p:cNvPr>
          <p:cNvSpPr txBox="1"/>
          <p:nvPr/>
        </p:nvSpPr>
        <p:spPr>
          <a:xfrm>
            <a:off x="8961975" y="4830134"/>
            <a:ext cx="2013378" cy="615553"/>
          </a:xfrm>
          <a:prstGeom prst="rect">
            <a:avLst/>
          </a:prstGeom>
          <a:noFill/>
        </p:spPr>
        <p:txBody>
          <a:bodyPr wrap="square" lIns="0" tIns="0" rIns="0" bIns="0" rtlCol="0">
            <a:spAutoFit/>
          </a:bodyPr>
          <a:lstStyle/>
          <a:p>
            <a:r>
              <a:rPr lang="en-US" sz="4000" b="1" dirty="0">
                <a:solidFill>
                  <a:schemeClr val="accent1"/>
                </a:solidFill>
              </a:rPr>
              <a:t>3,684</a:t>
            </a:r>
            <a:endParaRPr lang="en-IL" sz="4000" b="1" dirty="0">
              <a:solidFill>
                <a:schemeClr val="accent1"/>
              </a:solidFill>
            </a:endParaRPr>
          </a:p>
        </p:txBody>
      </p:sp>
      <p:sp>
        <p:nvSpPr>
          <p:cNvPr id="15" name="TextBox 14">
            <a:extLst>
              <a:ext uri="{FF2B5EF4-FFF2-40B4-BE49-F238E27FC236}">
                <a16:creationId xmlns:a16="http://schemas.microsoft.com/office/drawing/2014/main" id="{F7D3CF4A-BB4F-6CDE-FE56-F4DF7D532186}"/>
              </a:ext>
            </a:extLst>
          </p:cNvPr>
          <p:cNvSpPr txBox="1"/>
          <p:nvPr/>
        </p:nvSpPr>
        <p:spPr>
          <a:xfrm>
            <a:off x="1461341" y="5553912"/>
            <a:ext cx="1935002" cy="246221"/>
          </a:xfrm>
          <a:prstGeom prst="rect">
            <a:avLst/>
          </a:prstGeom>
          <a:noFill/>
        </p:spPr>
        <p:txBody>
          <a:bodyPr wrap="square" lIns="0" tIns="0" rIns="0" bIns="0" rtlCol="0">
            <a:spAutoFit/>
          </a:bodyPr>
          <a:lstStyle/>
          <a:p>
            <a:r>
              <a:rPr lang="en-US" sz="1600" dirty="0">
                <a:solidFill>
                  <a:schemeClr val="accent6">
                    <a:alpha val="80000"/>
                  </a:schemeClr>
                </a:solidFill>
              </a:rPr>
              <a:t>Simulations Sent</a:t>
            </a:r>
            <a:endParaRPr lang="en-IL" sz="1600" dirty="0">
              <a:solidFill>
                <a:schemeClr val="accent6">
                  <a:alpha val="80000"/>
                </a:schemeClr>
              </a:solidFill>
            </a:endParaRPr>
          </a:p>
        </p:txBody>
      </p:sp>
      <p:sp>
        <p:nvSpPr>
          <p:cNvPr id="16" name="TextBox 15">
            <a:extLst>
              <a:ext uri="{FF2B5EF4-FFF2-40B4-BE49-F238E27FC236}">
                <a16:creationId xmlns:a16="http://schemas.microsoft.com/office/drawing/2014/main" id="{22081025-7E92-F398-664C-09527C29241C}"/>
              </a:ext>
            </a:extLst>
          </p:cNvPr>
          <p:cNvSpPr txBox="1"/>
          <p:nvPr/>
        </p:nvSpPr>
        <p:spPr>
          <a:xfrm>
            <a:off x="3989856" y="5553912"/>
            <a:ext cx="1935002" cy="246221"/>
          </a:xfrm>
          <a:prstGeom prst="rect">
            <a:avLst/>
          </a:prstGeom>
          <a:noFill/>
        </p:spPr>
        <p:txBody>
          <a:bodyPr wrap="square" lIns="0" tIns="0" rIns="0" bIns="0" rtlCol="0">
            <a:spAutoFit/>
          </a:bodyPr>
          <a:lstStyle/>
          <a:p>
            <a:r>
              <a:rPr lang="en-US" sz="1600" dirty="0">
                <a:solidFill>
                  <a:schemeClr val="accent6">
                    <a:alpha val="80000"/>
                  </a:schemeClr>
                </a:solidFill>
              </a:rPr>
              <a:t>Reported Emails</a:t>
            </a:r>
            <a:endParaRPr lang="en-IL" sz="1600" dirty="0">
              <a:solidFill>
                <a:schemeClr val="accent6">
                  <a:alpha val="80000"/>
                </a:schemeClr>
              </a:solidFill>
            </a:endParaRPr>
          </a:p>
        </p:txBody>
      </p:sp>
      <p:sp>
        <p:nvSpPr>
          <p:cNvPr id="17" name="TextBox 16">
            <a:extLst>
              <a:ext uri="{FF2B5EF4-FFF2-40B4-BE49-F238E27FC236}">
                <a16:creationId xmlns:a16="http://schemas.microsoft.com/office/drawing/2014/main" id="{B0347DC6-3BC8-B9BC-BE25-C584BD2FC347}"/>
              </a:ext>
            </a:extLst>
          </p:cNvPr>
          <p:cNvSpPr txBox="1"/>
          <p:nvPr/>
        </p:nvSpPr>
        <p:spPr>
          <a:xfrm>
            <a:off x="6492243" y="5553912"/>
            <a:ext cx="1935002" cy="246221"/>
          </a:xfrm>
          <a:prstGeom prst="rect">
            <a:avLst/>
          </a:prstGeom>
          <a:noFill/>
        </p:spPr>
        <p:txBody>
          <a:bodyPr wrap="square" lIns="0" tIns="0" rIns="0" bIns="0" rtlCol="0">
            <a:spAutoFit/>
          </a:bodyPr>
          <a:lstStyle/>
          <a:p>
            <a:r>
              <a:rPr lang="en-US" sz="1600" dirty="0">
                <a:solidFill>
                  <a:schemeClr val="accent6">
                    <a:alpha val="80000"/>
                  </a:schemeClr>
                </a:solidFill>
              </a:rPr>
              <a:t>Bites Sent</a:t>
            </a:r>
            <a:endParaRPr lang="en-IL" sz="1600" dirty="0">
              <a:solidFill>
                <a:schemeClr val="accent6">
                  <a:alpha val="80000"/>
                </a:schemeClr>
              </a:solidFill>
            </a:endParaRPr>
          </a:p>
        </p:txBody>
      </p:sp>
      <p:sp>
        <p:nvSpPr>
          <p:cNvPr id="18" name="TextBox 17">
            <a:extLst>
              <a:ext uri="{FF2B5EF4-FFF2-40B4-BE49-F238E27FC236}">
                <a16:creationId xmlns:a16="http://schemas.microsoft.com/office/drawing/2014/main" id="{4828668D-73FE-0EBC-1E44-053A8E6E175B}"/>
              </a:ext>
            </a:extLst>
          </p:cNvPr>
          <p:cNvSpPr txBox="1"/>
          <p:nvPr/>
        </p:nvSpPr>
        <p:spPr>
          <a:xfrm>
            <a:off x="9007693" y="5553912"/>
            <a:ext cx="1935002" cy="492443"/>
          </a:xfrm>
          <a:prstGeom prst="rect">
            <a:avLst/>
          </a:prstGeom>
          <a:noFill/>
        </p:spPr>
        <p:txBody>
          <a:bodyPr wrap="square" lIns="0" tIns="0" rIns="0" bIns="0" rtlCol="0">
            <a:spAutoFit/>
          </a:bodyPr>
          <a:lstStyle/>
          <a:p>
            <a:r>
              <a:rPr lang="en-US" sz="1600" dirty="0" err="1">
                <a:solidFill>
                  <a:schemeClr val="accent6">
                    <a:alpha val="80000"/>
                  </a:schemeClr>
                </a:solidFill>
              </a:rPr>
              <a:t>AuditReady</a:t>
            </a:r>
            <a:r>
              <a:rPr lang="en-US" sz="1600" dirty="0">
                <a:solidFill>
                  <a:schemeClr val="accent6">
                    <a:alpha val="80000"/>
                  </a:schemeClr>
                </a:solidFill>
              </a:rPr>
              <a:t> Completions</a:t>
            </a:r>
            <a:endParaRPr lang="en-IL" sz="1600" dirty="0">
              <a:solidFill>
                <a:schemeClr val="accent6">
                  <a:alpha val="80000"/>
                </a:schemeClr>
              </a:solidFill>
            </a:endParaRPr>
          </a:p>
        </p:txBody>
      </p:sp>
    </p:spTree>
    <p:extLst>
      <p:ext uri="{BB962C8B-B14F-4D97-AF65-F5344CB8AC3E}">
        <p14:creationId xmlns:p14="http://schemas.microsoft.com/office/powerpoint/2010/main" val="259322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D06DC-1008-AACA-D6BF-588C50C1D962}"/>
              </a:ext>
            </a:extLst>
          </p:cNvPr>
          <p:cNvSpPr txBox="1"/>
          <p:nvPr/>
        </p:nvSpPr>
        <p:spPr>
          <a:xfrm>
            <a:off x="6235816" y="1019203"/>
            <a:ext cx="2013378" cy="615553"/>
          </a:xfrm>
          <a:prstGeom prst="rect">
            <a:avLst/>
          </a:prstGeom>
          <a:noFill/>
        </p:spPr>
        <p:txBody>
          <a:bodyPr wrap="square" lIns="0" tIns="0" rIns="0" bIns="0" rtlCol="0">
            <a:spAutoFit/>
          </a:bodyPr>
          <a:lstStyle/>
          <a:p>
            <a:r>
              <a:rPr lang="en-US" sz="4000" b="1" dirty="0">
                <a:solidFill>
                  <a:schemeClr val="accent6"/>
                </a:solidFill>
              </a:rPr>
              <a:t>9.5%</a:t>
            </a:r>
            <a:endParaRPr lang="en-IL" sz="4000" b="1" dirty="0">
              <a:solidFill>
                <a:schemeClr val="accent6"/>
              </a:solidFill>
            </a:endParaRPr>
          </a:p>
        </p:txBody>
      </p:sp>
      <p:sp>
        <p:nvSpPr>
          <p:cNvPr id="5" name="TextBox 4">
            <a:extLst>
              <a:ext uri="{FF2B5EF4-FFF2-40B4-BE49-F238E27FC236}">
                <a16:creationId xmlns:a16="http://schemas.microsoft.com/office/drawing/2014/main" id="{89E68EB9-CE82-6A38-9E97-6B39A27D7880}"/>
              </a:ext>
            </a:extLst>
          </p:cNvPr>
          <p:cNvSpPr txBox="1"/>
          <p:nvPr/>
        </p:nvSpPr>
        <p:spPr>
          <a:xfrm>
            <a:off x="6277385" y="1745477"/>
            <a:ext cx="2222384" cy="246221"/>
          </a:xfrm>
          <a:prstGeom prst="rect">
            <a:avLst/>
          </a:prstGeom>
          <a:noFill/>
        </p:spPr>
        <p:txBody>
          <a:bodyPr wrap="square" lIns="0" tIns="0" rIns="0" bIns="0" rtlCol="0">
            <a:spAutoFit/>
          </a:bodyPr>
          <a:lstStyle/>
          <a:p>
            <a:r>
              <a:rPr lang="en-US" sz="1600" dirty="0">
                <a:solidFill>
                  <a:schemeClr val="accent6">
                    <a:alpha val="80000"/>
                  </a:schemeClr>
                </a:solidFill>
              </a:rPr>
              <a:t>Avg. Click Rate</a:t>
            </a:r>
            <a:endParaRPr lang="en-IL" sz="1600" dirty="0">
              <a:solidFill>
                <a:schemeClr val="accent6">
                  <a:alpha val="80000"/>
                </a:schemeClr>
              </a:solidFill>
            </a:endParaRPr>
          </a:p>
        </p:txBody>
      </p:sp>
      <p:sp>
        <p:nvSpPr>
          <p:cNvPr id="10" name="TextBox 9">
            <a:extLst>
              <a:ext uri="{FF2B5EF4-FFF2-40B4-BE49-F238E27FC236}">
                <a16:creationId xmlns:a16="http://schemas.microsoft.com/office/drawing/2014/main" id="{31BE8C16-B207-9360-0AA7-1EE1BB84359D}"/>
              </a:ext>
            </a:extLst>
          </p:cNvPr>
          <p:cNvSpPr txBox="1"/>
          <p:nvPr/>
        </p:nvSpPr>
        <p:spPr>
          <a:xfrm>
            <a:off x="6248880" y="3644840"/>
            <a:ext cx="2013378" cy="615553"/>
          </a:xfrm>
          <a:prstGeom prst="rect">
            <a:avLst/>
          </a:prstGeom>
          <a:noFill/>
        </p:spPr>
        <p:txBody>
          <a:bodyPr wrap="square" lIns="0" tIns="0" rIns="0" bIns="0" rtlCol="0">
            <a:spAutoFit/>
          </a:bodyPr>
          <a:lstStyle/>
          <a:p>
            <a:r>
              <a:rPr lang="en-US" sz="4000" b="1" dirty="0">
                <a:solidFill>
                  <a:schemeClr val="accent6"/>
                </a:solidFill>
              </a:rPr>
              <a:t>21.0%</a:t>
            </a:r>
            <a:endParaRPr lang="en-IL" sz="4000" b="1" dirty="0">
              <a:solidFill>
                <a:schemeClr val="accent6"/>
              </a:solidFill>
            </a:endParaRPr>
          </a:p>
        </p:txBody>
      </p:sp>
      <p:sp>
        <p:nvSpPr>
          <p:cNvPr id="11" name="TextBox 10">
            <a:extLst>
              <a:ext uri="{FF2B5EF4-FFF2-40B4-BE49-F238E27FC236}">
                <a16:creationId xmlns:a16="http://schemas.microsoft.com/office/drawing/2014/main" id="{70FEA69A-8124-3E31-0D8D-1BE16558B886}"/>
              </a:ext>
            </a:extLst>
          </p:cNvPr>
          <p:cNvSpPr txBox="1"/>
          <p:nvPr/>
        </p:nvSpPr>
        <p:spPr>
          <a:xfrm>
            <a:off x="6277385" y="4378257"/>
            <a:ext cx="1974191" cy="492443"/>
          </a:xfrm>
          <a:prstGeom prst="rect">
            <a:avLst/>
          </a:prstGeom>
          <a:noFill/>
        </p:spPr>
        <p:txBody>
          <a:bodyPr wrap="square" lIns="0" tIns="0" rIns="0" bIns="0" rtlCol="0">
            <a:spAutoFit/>
          </a:bodyPr>
          <a:lstStyle/>
          <a:p>
            <a:r>
              <a:rPr lang="en-US" sz="1600" dirty="0">
                <a:solidFill>
                  <a:schemeClr val="accent6">
                    <a:alpha val="80000"/>
                  </a:schemeClr>
                </a:solidFill>
              </a:rPr>
              <a:t>Avg. Click Rate of New Employees</a:t>
            </a:r>
            <a:endParaRPr lang="en-IL" sz="1600" dirty="0">
              <a:solidFill>
                <a:schemeClr val="accent6">
                  <a:alpha val="80000"/>
                </a:schemeClr>
              </a:solidFill>
            </a:endParaRPr>
          </a:p>
        </p:txBody>
      </p:sp>
      <p:sp>
        <p:nvSpPr>
          <p:cNvPr id="17" name="TextBox 16">
            <a:extLst>
              <a:ext uri="{FF2B5EF4-FFF2-40B4-BE49-F238E27FC236}">
                <a16:creationId xmlns:a16="http://schemas.microsoft.com/office/drawing/2014/main" id="{4FB7FE64-69B6-E76F-DF0D-1D2F228FB738}"/>
              </a:ext>
            </a:extLst>
          </p:cNvPr>
          <p:cNvSpPr txBox="1"/>
          <p:nvPr/>
        </p:nvSpPr>
        <p:spPr>
          <a:xfrm>
            <a:off x="6637839" y="2176140"/>
            <a:ext cx="1615827" cy="153888"/>
          </a:xfrm>
          <a:prstGeom prst="rect">
            <a:avLst/>
          </a:prstGeom>
          <a:noFill/>
        </p:spPr>
        <p:txBody>
          <a:bodyPr wrap="none" lIns="0" tIns="0" rIns="0" bIns="0" rtlCol="0">
            <a:spAutoFit/>
          </a:bodyPr>
          <a:lstStyle/>
          <a:p>
            <a:r>
              <a:rPr lang="en-US" sz="1000" dirty="0">
                <a:solidFill>
                  <a:schemeClr val="accent6">
                    <a:alpha val="80000"/>
                  </a:schemeClr>
                </a:solidFill>
              </a:rPr>
              <a:t>compared to previous period</a:t>
            </a:r>
            <a:endParaRPr lang="en-IL" sz="1000" dirty="0">
              <a:solidFill>
                <a:schemeClr val="accent6">
                  <a:alpha val="80000"/>
                </a:schemeClr>
              </a:solidFill>
            </a:endParaRPr>
          </a:p>
        </p:txBody>
      </p:sp>
      <p:sp>
        <p:nvSpPr>
          <p:cNvPr id="22" name="Rectangle: Rounded Corners 21">
            <a:extLst>
              <a:ext uri="{FF2B5EF4-FFF2-40B4-BE49-F238E27FC236}">
                <a16:creationId xmlns:a16="http://schemas.microsoft.com/office/drawing/2014/main" id="{D2CBB89B-43D2-B2AC-7CCF-13E86D4BC693}"/>
              </a:ext>
            </a:extLst>
          </p:cNvPr>
          <p:cNvSpPr/>
          <p:nvPr/>
        </p:nvSpPr>
        <p:spPr>
          <a:xfrm>
            <a:off x="6100312" y="2119328"/>
            <a:ext cx="479562" cy="267513"/>
          </a:xfrm>
          <a:prstGeom prst="roundRect">
            <a:avLst>
              <a:gd name="adj" fmla="val 50000"/>
            </a:avLst>
          </a:prstGeom>
          <a:solidFill>
            <a:schemeClr val="bg2"/>
          </a:solidFill>
        </p:spPr>
        <p:txBody>
          <a:bodyPr wrap="none" lIns="18000" tIns="18000" rIns="18000" bIns="18000" rtlCol="0" anchor="ctr">
            <a:spAutoFit/>
          </a:bodyPr>
          <a:lstStyle/>
          <a:p>
            <a:pPr algn="r"/>
            <a:r>
              <a:rPr lang="en-US" sz="1000" b="1" dirty="0">
                <a:solidFill>
                  <a:schemeClr val="accent2">
                    <a:alpha val="80000"/>
                  </a:schemeClr>
                </a:solidFill>
              </a:rPr>
              <a:t>+0.3%</a:t>
            </a:r>
            <a:endParaRPr lang="en-IL" sz="1000" b="1" dirty="0">
              <a:solidFill>
                <a:schemeClr val="accent2">
                  <a:alpha val="80000"/>
                </a:schemeClr>
              </a:solidFill>
            </a:endParaRPr>
          </a:p>
        </p:txBody>
      </p:sp>
      <p:sp>
        <p:nvSpPr>
          <p:cNvPr id="6" name="TextBox 5">
            <a:extLst>
              <a:ext uri="{FF2B5EF4-FFF2-40B4-BE49-F238E27FC236}">
                <a16:creationId xmlns:a16="http://schemas.microsoft.com/office/drawing/2014/main" id="{89B20B45-790C-8DB8-FF2F-4F14245ED956}"/>
              </a:ext>
            </a:extLst>
          </p:cNvPr>
          <p:cNvSpPr txBox="1"/>
          <p:nvPr/>
        </p:nvSpPr>
        <p:spPr>
          <a:xfrm>
            <a:off x="9468873" y="1061658"/>
            <a:ext cx="2013378" cy="615553"/>
          </a:xfrm>
          <a:prstGeom prst="rect">
            <a:avLst/>
          </a:prstGeom>
          <a:noFill/>
        </p:spPr>
        <p:txBody>
          <a:bodyPr wrap="square" lIns="0" tIns="0" rIns="0" bIns="0" rtlCol="0">
            <a:spAutoFit/>
          </a:bodyPr>
          <a:lstStyle/>
          <a:p>
            <a:r>
              <a:rPr lang="en-US" sz="4000" b="1" dirty="0">
                <a:solidFill>
                  <a:schemeClr val="accent6"/>
                </a:solidFill>
              </a:rPr>
              <a:t>1.0%</a:t>
            </a:r>
            <a:endParaRPr lang="en-IL" sz="4000" b="1" dirty="0">
              <a:solidFill>
                <a:schemeClr val="accent6"/>
              </a:solidFill>
            </a:endParaRPr>
          </a:p>
        </p:txBody>
      </p:sp>
      <p:sp>
        <p:nvSpPr>
          <p:cNvPr id="7" name="TextBox 6">
            <a:extLst>
              <a:ext uri="{FF2B5EF4-FFF2-40B4-BE49-F238E27FC236}">
                <a16:creationId xmlns:a16="http://schemas.microsoft.com/office/drawing/2014/main" id="{70074A4B-0F6F-D0D9-3AC4-A64CEA90CE35}"/>
              </a:ext>
            </a:extLst>
          </p:cNvPr>
          <p:cNvSpPr txBox="1"/>
          <p:nvPr/>
        </p:nvSpPr>
        <p:spPr>
          <a:xfrm>
            <a:off x="9493774" y="1787932"/>
            <a:ext cx="2222385" cy="246221"/>
          </a:xfrm>
          <a:prstGeom prst="rect">
            <a:avLst/>
          </a:prstGeom>
          <a:noFill/>
        </p:spPr>
        <p:txBody>
          <a:bodyPr wrap="square" lIns="0" tIns="0" rIns="0" bIns="0" rtlCol="0">
            <a:spAutoFit/>
          </a:bodyPr>
          <a:lstStyle/>
          <a:p>
            <a:r>
              <a:rPr lang="en-US" sz="1600" dirty="0">
                <a:solidFill>
                  <a:schemeClr val="accent6">
                    <a:alpha val="80000"/>
                  </a:schemeClr>
                </a:solidFill>
              </a:rPr>
              <a:t>High-Risk Employees</a:t>
            </a:r>
            <a:endParaRPr lang="en-IL" sz="1600" dirty="0">
              <a:solidFill>
                <a:schemeClr val="accent6">
                  <a:alpha val="80000"/>
                </a:schemeClr>
              </a:solidFill>
            </a:endParaRPr>
          </a:p>
        </p:txBody>
      </p:sp>
      <p:sp>
        <p:nvSpPr>
          <p:cNvPr id="19" name="TextBox 18">
            <a:extLst>
              <a:ext uri="{FF2B5EF4-FFF2-40B4-BE49-F238E27FC236}">
                <a16:creationId xmlns:a16="http://schemas.microsoft.com/office/drawing/2014/main" id="{6D2C0C1E-E141-3479-C345-0EB3177B5F7C}"/>
              </a:ext>
            </a:extLst>
          </p:cNvPr>
          <p:cNvSpPr txBox="1"/>
          <p:nvPr/>
        </p:nvSpPr>
        <p:spPr>
          <a:xfrm>
            <a:off x="9885865" y="2218595"/>
            <a:ext cx="1615827" cy="153888"/>
          </a:xfrm>
          <a:prstGeom prst="rect">
            <a:avLst/>
          </a:prstGeom>
          <a:noFill/>
        </p:spPr>
        <p:txBody>
          <a:bodyPr wrap="none" lIns="0" tIns="0" rIns="0" bIns="0" rtlCol="0">
            <a:spAutoFit/>
          </a:bodyPr>
          <a:lstStyle/>
          <a:p>
            <a:r>
              <a:rPr lang="en-US" sz="1000" dirty="0">
                <a:solidFill>
                  <a:schemeClr val="accent6">
                    <a:alpha val="80000"/>
                  </a:schemeClr>
                </a:solidFill>
              </a:rPr>
              <a:t>compared to previous period</a:t>
            </a:r>
            <a:endParaRPr lang="en-IL" sz="1000" dirty="0">
              <a:solidFill>
                <a:schemeClr val="accent6">
                  <a:alpha val="80000"/>
                </a:schemeClr>
              </a:solidFill>
            </a:endParaRPr>
          </a:p>
        </p:txBody>
      </p:sp>
      <p:sp>
        <p:nvSpPr>
          <p:cNvPr id="23" name="Rectangle: Rounded Corners 22">
            <a:extLst>
              <a:ext uri="{FF2B5EF4-FFF2-40B4-BE49-F238E27FC236}">
                <a16:creationId xmlns:a16="http://schemas.microsoft.com/office/drawing/2014/main" id="{4BAE9499-8318-6520-1FE5-80A204BCE1C4}"/>
              </a:ext>
            </a:extLst>
          </p:cNvPr>
          <p:cNvSpPr/>
          <p:nvPr/>
        </p:nvSpPr>
        <p:spPr>
          <a:xfrm>
            <a:off x="9389464" y="2161783"/>
            <a:ext cx="444877" cy="267513"/>
          </a:xfrm>
          <a:prstGeom prst="roundRect">
            <a:avLst>
              <a:gd name="adj" fmla="val 50000"/>
            </a:avLst>
          </a:prstGeom>
          <a:solidFill>
            <a:schemeClr val="bg2"/>
          </a:solidFill>
        </p:spPr>
        <p:txBody>
          <a:bodyPr wrap="none" lIns="18000" tIns="18000" rIns="18000" bIns="18000" rtlCol="0" anchor="ctr">
            <a:spAutoFit/>
          </a:bodyPr>
          <a:lstStyle/>
          <a:p>
            <a:pPr algn="r"/>
            <a:r>
              <a:rPr lang="en-US" sz="1000" b="1" dirty="0">
                <a:solidFill>
                  <a:schemeClr val="accent3">
                    <a:alpha val="80000"/>
                  </a:schemeClr>
                </a:solidFill>
              </a:rPr>
              <a:t>-1.2%</a:t>
            </a:r>
            <a:endParaRPr lang="en-IL" sz="1000" b="1" dirty="0">
              <a:solidFill>
                <a:schemeClr val="accent3">
                  <a:alpha val="80000"/>
                </a:schemeClr>
              </a:solidFill>
            </a:endParaRPr>
          </a:p>
        </p:txBody>
      </p:sp>
      <p:sp>
        <p:nvSpPr>
          <p:cNvPr id="24" name="TextBox 23">
            <a:extLst>
              <a:ext uri="{FF2B5EF4-FFF2-40B4-BE49-F238E27FC236}">
                <a16:creationId xmlns:a16="http://schemas.microsoft.com/office/drawing/2014/main" id="{AC9102A4-31F0-3FC4-AFFE-03879225908F}"/>
              </a:ext>
            </a:extLst>
          </p:cNvPr>
          <p:cNvSpPr txBox="1"/>
          <p:nvPr/>
        </p:nvSpPr>
        <p:spPr>
          <a:xfrm>
            <a:off x="6637839" y="5050678"/>
            <a:ext cx="1615827" cy="153888"/>
          </a:xfrm>
          <a:prstGeom prst="rect">
            <a:avLst/>
          </a:prstGeom>
          <a:noFill/>
        </p:spPr>
        <p:txBody>
          <a:bodyPr wrap="none" lIns="0" tIns="0" rIns="0" bIns="0" rtlCol="0">
            <a:spAutoFit/>
          </a:bodyPr>
          <a:lstStyle/>
          <a:p>
            <a:r>
              <a:rPr lang="en-US" sz="1000" dirty="0">
                <a:solidFill>
                  <a:schemeClr val="accent6">
                    <a:alpha val="80000"/>
                  </a:schemeClr>
                </a:solidFill>
              </a:rPr>
              <a:t>compared to previous period</a:t>
            </a:r>
            <a:endParaRPr lang="en-IL" sz="1000" dirty="0">
              <a:solidFill>
                <a:schemeClr val="accent6">
                  <a:alpha val="80000"/>
                </a:schemeClr>
              </a:solidFill>
            </a:endParaRPr>
          </a:p>
        </p:txBody>
      </p:sp>
      <p:sp>
        <p:nvSpPr>
          <p:cNvPr id="26" name="Rectangle: Rounded Corners 25">
            <a:extLst>
              <a:ext uri="{FF2B5EF4-FFF2-40B4-BE49-F238E27FC236}">
                <a16:creationId xmlns:a16="http://schemas.microsoft.com/office/drawing/2014/main" id="{D0C1BC39-F3B1-5FFF-A6AC-18115DFED98D}"/>
              </a:ext>
            </a:extLst>
          </p:cNvPr>
          <p:cNvSpPr/>
          <p:nvPr/>
        </p:nvSpPr>
        <p:spPr>
          <a:xfrm>
            <a:off x="6206533" y="4993866"/>
            <a:ext cx="373341" cy="267513"/>
          </a:xfrm>
          <a:prstGeom prst="roundRect">
            <a:avLst>
              <a:gd name="adj" fmla="val 50000"/>
            </a:avLst>
          </a:prstGeom>
          <a:solidFill>
            <a:schemeClr val="bg2"/>
          </a:solidFill>
        </p:spPr>
        <p:txBody>
          <a:bodyPr wrap="none" lIns="18000" tIns="18000" rIns="18000" bIns="18000" rtlCol="0" anchor="ctr">
            <a:spAutoFit/>
          </a:bodyPr>
          <a:lstStyle/>
          <a:p>
            <a:pPr algn="r"/>
            <a:r>
              <a:rPr lang="en-US" sz="1000" b="1" dirty="0">
                <a:solidFill>
                  <a:schemeClr val="accent2">
                    <a:alpha val="80000"/>
                  </a:schemeClr>
                </a:solidFill>
              </a:rPr>
              <a:t>+5%</a:t>
            </a:r>
            <a:endParaRPr lang="en-IL" sz="1000" b="1" dirty="0">
              <a:solidFill>
                <a:schemeClr val="accent2">
                  <a:alpha val="80000"/>
                </a:schemeClr>
              </a:solidFill>
            </a:endParaRPr>
          </a:p>
        </p:txBody>
      </p:sp>
      <p:sp>
        <p:nvSpPr>
          <p:cNvPr id="28" name="Rectangle: Rounded Corners 27">
            <a:extLst>
              <a:ext uri="{FF2B5EF4-FFF2-40B4-BE49-F238E27FC236}">
                <a16:creationId xmlns:a16="http://schemas.microsoft.com/office/drawing/2014/main" id="{024D1C71-F1C9-BDC8-3BF6-3DE57FA457A8}"/>
              </a:ext>
            </a:extLst>
          </p:cNvPr>
          <p:cNvSpPr/>
          <p:nvPr/>
        </p:nvSpPr>
        <p:spPr>
          <a:xfrm>
            <a:off x="422882" y="2528243"/>
            <a:ext cx="1094212" cy="369020"/>
          </a:xfrm>
          <a:prstGeom prst="roundRect">
            <a:avLst>
              <a:gd name="adj" fmla="val 75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54000" rtlCol="0" anchor="ctr">
            <a:spAutoFit/>
          </a:bodyPr>
          <a:lstStyle/>
          <a:p>
            <a:r>
              <a:rPr lang="en-US" sz="1600" b="1" dirty="0"/>
              <a:t>Phishing</a:t>
            </a:r>
            <a:endParaRPr lang="en-IL" sz="1600" b="1" dirty="0"/>
          </a:p>
        </p:txBody>
      </p:sp>
    </p:spTree>
    <p:extLst>
      <p:ext uri="{BB962C8B-B14F-4D97-AF65-F5344CB8AC3E}">
        <p14:creationId xmlns:p14="http://schemas.microsoft.com/office/powerpoint/2010/main" val="61216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D06DC-1008-AACA-D6BF-588C50C1D962}"/>
              </a:ext>
            </a:extLst>
          </p:cNvPr>
          <p:cNvSpPr txBox="1"/>
          <p:nvPr/>
        </p:nvSpPr>
        <p:spPr>
          <a:xfrm>
            <a:off x="6235816" y="1019203"/>
            <a:ext cx="2013378" cy="615553"/>
          </a:xfrm>
          <a:prstGeom prst="rect">
            <a:avLst/>
          </a:prstGeom>
          <a:noFill/>
        </p:spPr>
        <p:txBody>
          <a:bodyPr wrap="square" lIns="0" tIns="0" rIns="0" bIns="0" rtlCol="0">
            <a:spAutoFit/>
          </a:bodyPr>
          <a:lstStyle/>
          <a:p>
            <a:r>
              <a:rPr lang="en-US" sz="4000" b="1" dirty="0">
                <a:solidFill>
                  <a:schemeClr val="accent6"/>
                </a:solidFill>
              </a:rPr>
              <a:t>59.6%</a:t>
            </a:r>
            <a:endParaRPr lang="en-IL" sz="4000" b="1" dirty="0">
              <a:solidFill>
                <a:schemeClr val="accent6"/>
              </a:solidFill>
            </a:endParaRPr>
          </a:p>
        </p:txBody>
      </p:sp>
      <p:sp>
        <p:nvSpPr>
          <p:cNvPr id="5" name="TextBox 4">
            <a:extLst>
              <a:ext uri="{FF2B5EF4-FFF2-40B4-BE49-F238E27FC236}">
                <a16:creationId xmlns:a16="http://schemas.microsoft.com/office/drawing/2014/main" id="{89E68EB9-CE82-6A38-9E97-6B39A27D7880}"/>
              </a:ext>
            </a:extLst>
          </p:cNvPr>
          <p:cNvSpPr txBox="1"/>
          <p:nvPr/>
        </p:nvSpPr>
        <p:spPr>
          <a:xfrm>
            <a:off x="6277385" y="1745477"/>
            <a:ext cx="2222384" cy="246221"/>
          </a:xfrm>
          <a:prstGeom prst="rect">
            <a:avLst/>
          </a:prstGeom>
          <a:noFill/>
        </p:spPr>
        <p:txBody>
          <a:bodyPr wrap="square" lIns="0" tIns="0" rIns="0" bIns="0" rtlCol="0">
            <a:spAutoFit/>
          </a:bodyPr>
          <a:lstStyle/>
          <a:p>
            <a:r>
              <a:rPr lang="en-US" sz="1600" dirty="0">
                <a:solidFill>
                  <a:schemeClr val="accent6">
                    <a:alpha val="80000"/>
                  </a:schemeClr>
                </a:solidFill>
              </a:rPr>
              <a:t>Avg. Open Rate</a:t>
            </a:r>
            <a:endParaRPr lang="en-IL" sz="1600" dirty="0">
              <a:solidFill>
                <a:schemeClr val="accent6">
                  <a:alpha val="80000"/>
                </a:schemeClr>
              </a:solidFill>
            </a:endParaRPr>
          </a:p>
        </p:txBody>
      </p:sp>
      <p:sp>
        <p:nvSpPr>
          <p:cNvPr id="6" name="TextBox 5">
            <a:extLst>
              <a:ext uri="{FF2B5EF4-FFF2-40B4-BE49-F238E27FC236}">
                <a16:creationId xmlns:a16="http://schemas.microsoft.com/office/drawing/2014/main" id="{89B20B45-790C-8DB8-FF2F-4F14245ED956}"/>
              </a:ext>
            </a:extLst>
          </p:cNvPr>
          <p:cNvSpPr txBox="1"/>
          <p:nvPr/>
        </p:nvSpPr>
        <p:spPr>
          <a:xfrm>
            <a:off x="9468873" y="1019203"/>
            <a:ext cx="2013378" cy="615553"/>
          </a:xfrm>
          <a:prstGeom prst="rect">
            <a:avLst/>
          </a:prstGeom>
          <a:noFill/>
        </p:spPr>
        <p:txBody>
          <a:bodyPr wrap="square" lIns="0" tIns="0" rIns="0" bIns="0" rtlCol="0">
            <a:spAutoFit/>
          </a:bodyPr>
          <a:lstStyle/>
          <a:p>
            <a:r>
              <a:rPr lang="en-US" sz="4000" b="1" dirty="0">
                <a:solidFill>
                  <a:schemeClr val="accent6"/>
                </a:solidFill>
              </a:rPr>
              <a:t>12.9%</a:t>
            </a:r>
            <a:endParaRPr lang="en-IL" sz="4000" b="1" dirty="0">
              <a:solidFill>
                <a:schemeClr val="accent6"/>
              </a:solidFill>
            </a:endParaRPr>
          </a:p>
        </p:txBody>
      </p:sp>
      <p:sp>
        <p:nvSpPr>
          <p:cNvPr id="7" name="TextBox 6">
            <a:extLst>
              <a:ext uri="{FF2B5EF4-FFF2-40B4-BE49-F238E27FC236}">
                <a16:creationId xmlns:a16="http://schemas.microsoft.com/office/drawing/2014/main" id="{70074A4B-0F6F-D0D9-3AC4-A64CEA90CE35}"/>
              </a:ext>
            </a:extLst>
          </p:cNvPr>
          <p:cNvSpPr txBox="1"/>
          <p:nvPr/>
        </p:nvSpPr>
        <p:spPr>
          <a:xfrm>
            <a:off x="9493774" y="1745477"/>
            <a:ext cx="2222385" cy="246221"/>
          </a:xfrm>
          <a:prstGeom prst="rect">
            <a:avLst/>
          </a:prstGeom>
          <a:noFill/>
        </p:spPr>
        <p:txBody>
          <a:bodyPr wrap="square" lIns="0" tIns="0" rIns="0" bIns="0" rtlCol="0">
            <a:spAutoFit/>
          </a:bodyPr>
          <a:lstStyle/>
          <a:p>
            <a:r>
              <a:rPr lang="en-US" sz="1600" dirty="0">
                <a:solidFill>
                  <a:schemeClr val="accent6">
                    <a:alpha val="80000"/>
                  </a:schemeClr>
                </a:solidFill>
              </a:rPr>
              <a:t>Quiz Answer Rate</a:t>
            </a:r>
            <a:endParaRPr lang="en-IL" sz="1600" dirty="0">
              <a:solidFill>
                <a:schemeClr val="accent6">
                  <a:alpha val="80000"/>
                </a:schemeClr>
              </a:solidFill>
            </a:endParaRPr>
          </a:p>
        </p:txBody>
      </p:sp>
      <p:sp>
        <p:nvSpPr>
          <p:cNvPr id="17" name="TextBox 16">
            <a:extLst>
              <a:ext uri="{FF2B5EF4-FFF2-40B4-BE49-F238E27FC236}">
                <a16:creationId xmlns:a16="http://schemas.microsoft.com/office/drawing/2014/main" id="{4FB7FE64-69B6-E76F-DF0D-1D2F228FB738}"/>
              </a:ext>
            </a:extLst>
          </p:cNvPr>
          <p:cNvSpPr txBox="1"/>
          <p:nvPr/>
        </p:nvSpPr>
        <p:spPr>
          <a:xfrm>
            <a:off x="6637839" y="2176140"/>
            <a:ext cx="1615827" cy="153888"/>
          </a:xfrm>
          <a:prstGeom prst="rect">
            <a:avLst/>
          </a:prstGeom>
          <a:noFill/>
        </p:spPr>
        <p:txBody>
          <a:bodyPr wrap="none" lIns="0" tIns="0" rIns="0" bIns="0" rtlCol="0">
            <a:spAutoFit/>
          </a:bodyPr>
          <a:lstStyle/>
          <a:p>
            <a:r>
              <a:rPr lang="en-US" sz="1000" dirty="0">
                <a:solidFill>
                  <a:schemeClr val="accent6">
                    <a:alpha val="80000"/>
                  </a:schemeClr>
                </a:solidFill>
              </a:rPr>
              <a:t>compared to previous period</a:t>
            </a:r>
            <a:endParaRPr lang="en-IL" sz="1000" dirty="0">
              <a:solidFill>
                <a:schemeClr val="accent6">
                  <a:alpha val="80000"/>
                </a:schemeClr>
              </a:solidFill>
            </a:endParaRPr>
          </a:p>
        </p:txBody>
      </p:sp>
      <p:sp>
        <p:nvSpPr>
          <p:cNvPr id="19" name="TextBox 18">
            <a:extLst>
              <a:ext uri="{FF2B5EF4-FFF2-40B4-BE49-F238E27FC236}">
                <a16:creationId xmlns:a16="http://schemas.microsoft.com/office/drawing/2014/main" id="{6D2C0C1E-E141-3479-C345-0EB3177B5F7C}"/>
              </a:ext>
            </a:extLst>
          </p:cNvPr>
          <p:cNvSpPr txBox="1"/>
          <p:nvPr/>
        </p:nvSpPr>
        <p:spPr>
          <a:xfrm>
            <a:off x="9885865" y="2176140"/>
            <a:ext cx="1615827" cy="153888"/>
          </a:xfrm>
          <a:prstGeom prst="rect">
            <a:avLst/>
          </a:prstGeom>
          <a:noFill/>
        </p:spPr>
        <p:txBody>
          <a:bodyPr wrap="none" lIns="0" tIns="0" rIns="0" bIns="0" rtlCol="0">
            <a:spAutoFit/>
          </a:bodyPr>
          <a:lstStyle/>
          <a:p>
            <a:r>
              <a:rPr lang="en-US" sz="1000" dirty="0">
                <a:solidFill>
                  <a:schemeClr val="accent6">
                    <a:alpha val="80000"/>
                  </a:schemeClr>
                </a:solidFill>
              </a:rPr>
              <a:t>compared to previous period</a:t>
            </a:r>
            <a:endParaRPr lang="en-IL" sz="1000" dirty="0">
              <a:solidFill>
                <a:schemeClr val="accent6">
                  <a:alpha val="80000"/>
                </a:schemeClr>
              </a:solidFill>
            </a:endParaRPr>
          </a:p>
        </p:txBody>
      </p:sp>
      <p:sp>
        <p:nvSpPr>
          <p:cNvPr id="22" name="Rectangle: Rounded Corners 21">
            <a:extLst>
              <a:ext uri="{FF2B5EF4-FFF2-40B4-BE49-F238E27FC236}">
                <a16:creationId xmlns:a16="http://schemas.microsoft.com/office/drawing/2014/main" id="{D2CBB89B-43D2-B2AC-7CCF-13E86D4BC693}"/>
              </a:ext>
            </a:extLst>
          </p:cNvPr>
          <p:cNvSpPr/>
          <p:nvPr/>
        </p:nvSpPr>
        <p:spPr>
          <a:xfrm>
            <a:off x="6100312" y="2119328"/>
            <a:ext cx="479562" cy="267513"/>
          </a:xfrm>
          <a:prstGeom prst="roundRect">
            <a:avLst>
              <a:gd name="adj" fmla="val 50000"/>
            </a:avLst>
          </a:prstGeom>
          <a:solidFill>
            <a:schemeClr val="bg2"/>
          </a:solidFill>
        </p:spPr>
        <p:txBody>
          <a:bodyPr wrap="none" lIns="18000" tIns="18000" rIns="18000" bIns="18000" rtlCol="0" anchor="ctr">
            <a:spAutoFit/>
          </a:bodyPr>
          <a:lstStyle/>
          <a:p>
            <a:pPr algn="r"/>
            <a:r>
              <a:rPr lang="en-US" sz="1000" b="1" dirty="0">
                <a:solidFill>
                  <a:schemeClr val="accent3">
                    <a:alpha val="80000"/>
                  </a:schemeClr>
                </a:solidFill>
              </a:rPr>
              <a:t>+2.8%</a:t>
            </a:r>
            <a:endParaRPr lang="en-IL" sz="1000" b="1" dirty="0">
              <a:solidFill>
                <a:schemeClr val="accent3">
                  <a:alpha val="80000"/>
                </a:schemeClr>
              </a:solidFill>
            </a:endParaRPr>
          </a:p>
        </p:txBody>
      </p:sp>
      <p:sp>
        <p:nvSpPr>
          <p:cNvPr id="23" name="Rectangle: Rounded Corners 22">
            <a:extLst>
              <a:ext uri="{FF2B5EF4-FFF2-40B4-BE49-F238E27FC236}">
                <a16:creationId xmlns:a16="http://schemas.microsoft.com/office/drawing/2014/main" id="{4BAE9499-8318-6520-1FE5-80A204BCE1C4}"/>
              </a:ext>
            </a:extLst>
          </p:cNvPr>
          <p:cNvSpPr/>
          <p:nvPr/>
        </p:nvSpPr>
        <p:spPr>
          <a:xfrm>
            <a:off x="9354779" y="2119328"/>
            <a:ext cx="479562" cy="267513"/>
          </a:xfrm>
          <a:prstGeom prst="roundRect">
            <a:avLst>
              <a:gd name="adj" fmla="val 50000"/>
            </a:avLst>
          </a:prstGeom>
          <a:solidFill>
            <a:schemeClr val="bg2"/>
          </a:solidFill>
        </p:spPr>
        <p:txBody>
          <a:bodyPr wrap="none" lIns="18000" tIns="18000" rIns="18000" bIns="18000" rtlCol="0" anchor="ctr">
            <a:spAutoFit/>
          </a:bodyPr>
          <a:lstStyle/>
          <a:p>
            <a:pPr algn="r"/>
            <a:r>
              <a:rPr lang="en-US" sz="1000" b="1" dirty="0">
                <a:solidFill>
                  <a:schemeClr val="accent3">
                    <a:alpha val="80000"/>
                  </a:schemeClr>
                </a:solidFill>
              </a:rPr>
              <a:t>+4.4%</a:t>
            </a:r>
            <a:endParaRPr lang="en-IL" sz="1000" b="1" dirty="0">
              <a:solidFill>
                <a:schemeClr val="accent3">
                  <a:alpha val="80000"/>
                </a:schemeClr>
              </a:solidFill>
            </a:endParaRPr>
          </a:p>
        </p:txBody>
      </p:sp>
      <p:sp>
        <p:nvSpPr>
          <p:cNvPr id="28" name="Rectangle: Rounded Corners 27">
            <a:extLst>
              <a:ext uri="{FF2B5EF4-FFF2-40B4-BE49-F238E27FC236}">
                <a16:creationId xmlns:a16="http://schemas.microsoft.com/office/drawing/2014/main" id="{024D1C71-F1C9-BDC8-3BF6-3DE57FA457A8}"/>
              </a:ext>
            </a:extLst>
          </p:cNvPr>
          <p:cNvSpPr/>
          <p:nvPr/>
        </p:nvSpPr>
        <p:spPr>
          <a:xfrm>
            <a:off x="422882" y="2528243"/>
            <a:ext cx="2186084" cy="369020"/>
          </a:xfrm>
          <a:prstGeom prst="roundRect">
            <a:avLst>
              <a:gd name="adj" fmla="val 75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54000" rtlCol="0" anchor="ctr">
            <a:spAutoFit/>
          </a:bodyPr>
          <a:lstStyle/>
          <a:p>
            <a:r>
              <a:rPr lang="en-US" sz="1600" b="1" dirty="0"/>
              <a:t>Awareness Content</a:t>
            </a:r>
            <a:endParaRPr lang="en-IL" sz="1600" b="1" dirty="0"/>
          </a:p>
        </p:txBody>
      </p:sp>
      <p:sp>
        <p:nvSpPr>
          <p:cNvPr id="3" name="TextBox 2">
            <a:extLst>
              <a:ext uri="{FF2B5EF4-FFF2-40B4-BE49-F238E27FC236}">
                <a16:creationId xmlns:a16="http://schemas.microsoft.com/office/drawing/2014/main" id="{D77315C7-E4DA-FABE-E121-783945620300}"/>
              </a:ext>
            </a:extLst>
          </p:cNvPr>
          <p:cNvSpPr txBox="1"/>
          <p:nvPr/>
        </p:nvSpPr>
        <p:spPr>
          <a:xfrm>
            <a:off x="6637839" y="2576411"/>
            <a:ext cx="1388201" cy="153888"/>
          </a:xfrm>
          <a:prstGeom prst="rect">
            <a:avLst/>
          </a:prstGeom>
          <a:noFill/>
        </p:spPr>
        <p:txBody>
          <a:bodyPr wrap="none" lIns="0" tIns="0" rIns="0" bIns="0" rtlCol="0">
            <a:spAutoFit/>
          </a:bodyPr>
          <a:lstStyle/>
          <a:p>
            <a:r>
              <a:rPr lang="en-US" sz="1000" dirty="0">
                <a:solidFill>
                  <a:schemeClr val="accent6">
                    <a:alpha val="80000"/>
                  </a:schemeClr>
                </a:solidFill>
              </a:rPr>
              <a:t>accumulated Open Rate</a:t>
            </a:r>
            <a:endParaRPr lang="en-IL" sz="1000" dirty="0">
              <a:solidFill>
                <a:schemeClr val="accent6">
                  <a:alpha val="80000"/>
                </a:schemeClr>
              </a:solidFill>
            </a:endParaRPr>
          </a:p>
        </p:txBody>
      </p:sp>
      <p:sp>
        <p:nvSpPr>
          <p:cNvPr id="8" name="Rectangle: Rounded Corners 7">
            <a:extLst>
              <a:ext uri="{FF2B5EF4-FFF2-40B4-BE49-F238E27FC236}">
                <a16:creationId xmlns:a16="http://schemas.microsoft.com/office/drawing/2014/main" id="{AB7F37DD-50B1-0DA3-39AB-662C656B76D5}"/>
              </a:ext>
            </a:extLst>
          </p:cNvPr>
          <p:cNvSpPr/>
          <p:nvPr/>
        </p:nvSpPr>
        <p:spPr>
          <a:xfrm>
            <a:off x="6106052" y="2519599"/>
            <a:ext cx="473822" cy="267513"/>
          </a:xfrm>
          <a:prstGeom prst="roundRect">
            <a:avLst>
              <a:gd name="adj" fmla="val 50000"/>
            </a:avLst>
          </a:prstGeom>
          <a:solidFill>
            <a:schemeClr val="bg2"/>
          </a:solidFill>
        </p:spPr>
        <p:txBody>
          <a:bodyPr wrap="none" lIns="18000" tIns="18000" rIns="18000" bIns="18000" rtlCol="0" anchor="ctr">
            <a:spAutoFit/>
          </a:bodyPr>
          <a:lstStyle/>
          <a:p>
            <a:pPr algn="r"/>
            <a:r>
              <a:rPr lang="en-US" sz="1000" b="1" dirty="0">
                <a:solidFill>
                  <a:schemeClr val="accent3">
                    <a:alpha val="80000"/>
                  </a:schemeClr>
                </a:solidFill>
              </a:rPr>
              <a:t>72.1%</a:t>
            </a:r>
            <a:endParaRPr lang="en-IL" sz="1000" b="1" dirty="0">
              <a:solidFill>
                <a:schemeClr val="accent3">
                  <a:alpha val="80000"/>
                </a:schemeClr>
              </a:solidFill>
            </a:endParaRPr>
          </a:p>
        </p:txBody>
      </p:sp>
    </p:spTree>
    <p:extLst>
      <p:ext uri="{BB962C8B-B14F-4D97-AF65-F5344CB8AC3E}">
        <p14:creationId xmlns:p14="http://schemas.microsoft.com/office/powerpoint/2010/main" val="232063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F6788F-E068-182C-80DC-83C18F9FCB0C}"/>
              </a:ext>
            </a:extLst>
          </p:cNvPr>
          <p:cNvSpPr>
            <a:spLocks noGrp="1"/>
          </p:cNvSpPr>
          <p:nvPr>
            <p:ph type="body" sz="quarter" idx="10"/>
          </p:nvPr>
        </p:nvSpPr>
        <p:spPr>
          <a:xfrm>
            <a:off x="3059709" y="1389415"/>
            <a:ext cx="5073975" cy="2243691"/>
          </a:xfrm>
        </p:spPr>
        <p:txBody>
          <a:bodyPr/>
          <a:lstStyle/>
          <a:p>
            <a:r>
              <a:rPr lang="en-US" dirty="0"/>
              <a:t>Vulnerability</a:t>
            </a:r>
          </a:p>
          <a:p>
            <a:r>
              <a:rPr lang="en-US" dirty="0"/>
              <a:t>by Department</a:t>
            </a:r>
          </a:p>
        </p:txBody>
      </p:sp>
      <p:sp>
        <p:nvSpPr>
          <p:cNvPr id="7" name="Text Placeholder 6">
            <a:extLst>
              <a:ext uri="{FF2B5EF4-FFF2-40B4-BE49-F238E27FC236}">
                <a16:creationId xmlns:a16="http://schemas.microsoft.com/office/drawing/2014/main" id="{4E7AC99B-8A6D-C092-F5FC-5A252AAE4E45}"/>
              </a:ext>
            </a:extLst>
          </p:cNvPr>
          <p:cNvSpPr>
            <a:spLocks noGrp="1"/>
          </p:cNvSpPr>
          <p:nvPr>
            <p:ph type="body" sz="quarter" idx="11"/>
          </p:nvPr>
        </p:nvSpPr>
        <p:spPr>
          <a:xfrm>
            <a:off x="3059709" y="3898850"/>
            <a:ext cx="2814508" cy="367005"/>
          </a:xfrm>
        </p:spPr>
        <p:txBody>
          <a:bodyPr/>
          <a:lstStyle/>
          <a:p>
            <a:r>
              <a:rPr lang="en-US" sz="1600" dirty="0"/>
              <a:t>01 Jul 2021 – 30 Sep 2021</a:t>
            </a:r>
            <a:endParaRPr lang="en-IL" sz="1600" dirty="0"/>
          </a:p>
        </p:txBody>
      </p:sp>
    </p:spTree>
    <p:extLst>
      <p:ext uri="{BB962C8B-B14F-4D97-AF65-F5344CB8AC3E}">
        <p14:creationId xmlns:p14="http://schemas.microsoft.com/office/powerpoint/2010/main" val="2728741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92393B-6730-E924-96CA-DE399F20E76A}"/>
              </a:ext>
            </a:extLst>
          </p:cNvPr>
          <p:cNvSpPr>
            <a:spLocks noGrp="1"/>
          </p:cNvSpPr>
          <p:nvPr>
            <p:ph type="body" sz="quarter" idx="10"/>
          </p:nvPr>
        </p:nvSpPr>
        <p:spPr/>
        <p:txBody>
          <a:bodyPr/>
          <a:lstStyle/>
          <a:p>
            <a:r>
              <a:rPr lang="en-US" dirty="0"/>
              <a:t>Most Vulnerable Departments</a:t>
            </a:r>
            <a:endParaRPr lang="en-IL" dirty="0"/>
          </a:p>
          <a:p>
            <a:endParaRPr lang="en-IL" dirty="0"/>
          </a:p>
        </p:txBody>
      </p:sp>
      <p:sp>
        <p:nvSpPr>
          <p:cNvPr id="4" name="Rectangle: Rounded Corners 3">
            <a:extLst>
              <a:ext uri="{FF2B5EF4-FFF2-40B4-BE49-F238E27FC236}">
                <a16:creationId xmlns:a16="http://schemas.microsoft.com/office/drawing/2014/main" id="{AD956A2D-2B0F-7712-C72D-F9E2D8D5B5B7}"/>
              </a:ext>
            </a:extLst>
          </p:cNvPr>
          <p:cNvSpPr/>
          <p:nvPr/>
        </p:nvSpPr>
        <p:spPr>
          <a:xfrm>
            <a:off x="527525" y="907733"/>
            <a:ext cx="1544157" cy="369020"/>
          </a:xfrm>
          <a:prstGeom prst="roundRect">
            <a:avLst>
              <a:gd name="adj" fmla="val 75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54000" rtlCol="0" anchor="ctr">
            <a:spAutoFit/>
          </a:bodyPr>
          <a:lstStyle/>
          <a:p>
            <a:r>
              <a:rPr lang="en-US" sz="1600" b="1" dirty="0"/>
              <a:t>By Click Rate</a:t>
            </a:r>
            <a:endParaRPr lang="en-IL" sz="1600" b="1" dirty="0"/>
          </a:p>
        </p:txBody>
      </p:sp>
      <p:graphicFrame>
        <p:nvGraphicFramePr>
          <p:cNvPr id="8" name="Google Shape;147;p22">
            <a:extLst>
              <a:ext uri="{FF2B5EF4-FFF2-40B4-BE49-F238E27FC236}">
                <a16:creationId xmlns:a16="http://schemas.microsoft.com/office/drawing/2014/main" id="{54D7CA48-6A1D-6918-5BF6-FF24997C3C60}"/>
              </a:ext>
            </a:extLst>
          </p:cNvPr>
          <p:cNvGraphicFramePr/>
          <p:nvPr>
            <p:extLst>
              <p:ext uri="{D42A27DB-BD31-4B8C-83A1-F6EECF244321}">
                <p14:modId xmlns:p14="http://schemas.microsoft.com/office/powerpoint/2010/main" val="1759522536"/>
              </p:ext>
            </p:extLst>
          </p:nvPr>
        </p:nvGraphicFramePr>
        <p:xfrm>
          <a:off x="143690" y="1456510"/>
          <a:ext cx="8425545" cy="5003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367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92393B-6730-E924-96CA-DE399F20E76A}"/>
              </a:ext>
            </a:extLst>
          </p:cNvPr>
          <p:cNvSpPr>
            <a:spLocks noGrp="1"/>
          </p:cNvSpPr>
          <p:nvPr>
            <p:ph type="body" sz="quarter" idx="10"/>
          </p:nvPr>
        </p:nvSpPr>
        <p:spPr/>
        <p:txBody>
          <a:bodyPr/>
          <a:lstStyle/>
          <a:p>
            <a:r>
              <a:rPr lang="en-US" dirty="0"/>
              <a:t>Most Vulnerable Departments</a:t>
            </a:r>
            <a:endParaRPr lang="en-IL" dirty="0"/>
          </a:p>
          <a:p>
            <a:endParaRPr lang="en-IL" dirty="0"/>
          </a:p>
        </p:txBody>
      </p:sp>
      <p:sp>
        <p:nvSpPr>
          <p:cNvPr id="4" name="Rectangle: Rounded Corners 3">
            <a:extLst>
              <a:ext uri="{FF2B5EF4-FFF2-40B4-BE49-F238E27FC236}">
                <a16:creationId xmlns:a16="http://schemas.microsoft.com/office/drawing/2014/main" id="{AD956A2D-2B0F-7712-C72D-F9E2D8D5B5B7}"/>
              </a:ext>
            </a:extLst>
          </p:cNvPr>
          <p:cNvSpPr/>
          <p:nvPr/>
        </p:nvSpPr>
        <p:spPr>
          <a:xfrm>
            <a:off x="527525" y="907733"/>
            <a:ext cx="2225069" cy="369020"/>
          </a:xfrm>
          <a:prstGeom prst="roundRect">
            <a:avLst>
              <a:gd name="adj" fmla="val 75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54000" rtlCol="0" anchor="ctr">
            <a:spAutoFit/>
          </a:bodyPr>
          <a:lstStyle/>
          <a:p>
            <a:r>
              <a:rPr lang="en-US" sz="1600" b="1" dirty="0"/>
              <a:t>By Number of Clicks</a:t>
            </a:r>
            <a:endParaRPr lang="en-IL" sz="1600" b="1" dirty="0"/>
          </a:p>
        </p:txBody>
      </p:sp>
      <p:graphicFrame>
        <p:nvGraphicFramePr>
          <p:cNvPr id="8" name="Google Shape;147;p22">
            <a:extLst>
              <a:ext uri="{FF2B5EF4-FFF2-40B4-BE49-F238E27FC236}">
                <a16:creationId xmlns:a16="http://schemas.microsoft.com/office/drawing/2014/main" id="{54D7CA48-6A1D-6918-5BF6-FF24997C3C60}"/>
              </a:ext>
            </a:extLst>
          </p:cNvPr>
          <p:cNvGraphicFramePr/>
          <p:nvPr>
            <p:extLst>
              <p:ext uri="{D42A27DB-BD31-4B8C-83A1-F6EECF244321}">
                <p14:modId xmlns:p14="http://schemas.microsoft.com/office/powerpoint/2010/main" val="4025543160"/>
              </p:ext>
            </p:extLst>
          </p:nvPr>
        </p:nvGraphicFramePr>
        <p:xfrm>
          <a:off x="143690" y="1456510"/>
          <a:ext cx="8425545" cy="5003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320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47F6BE-25CB-7483-3CB9-1B1D1218BD4B}"/>
              </a:ext>
            </a:extLst>
          </p:cNvPr>
          <p:cNvSpPr>
            <a:spLocks noGrp="1"/>
          </p:cNvSpPr>
          <p:nvPr>
            <p:ph type="body" sz="quarter" idx="10"/>
          </p:nvPr>
        </p:nvSpPr>
        <p:spPr/>
        <p:txBody>
          <a:bodyPr/>
          <a:lstStyle/>
          <a:p>
            <a:r>
              <a:rPr lang="en-US" dirty="0"/>
              <a:t>Departments in Declining Performance</a:t>
            </a:r>
            <a:endParaRPr lang="en-IL" dirty="0"/>
          </a:p>
        </p:txBody>
      </p:sp>
      <p:sp>
        <p:nvSpPr>
          <p:cNvPr id="7" name="Text Placeholder 6">
            <a:extLst>
              <a:ext uri="{FF2B5EF4-FFF2-40B4-BE49-F238E27FC236}">
                <a16:creationId xmlns:a16="http://schemas.microsoft.com/office/drawing/2014/main" id="{3EB0A2C9-1D31-7A23-B489-D102D6ED2EA5}"/>
              </a:ext>
            </a:extLst>
          </p:cNvPr>
          <p:cNvSpPr>
            <a:spLocks noGrp="1"/>
          </p:cNvSpPr>
          <p:nvPr>
            <p:ph type="body" sz="quarter" idx="11"/>
          </p:nvPr>
        </p:nvSpPr>
        <p:spPr>
          <a:xfrm>
            <a:off x="5175842" y="1088100"/>
            <a:ext cx="6448041" cy="221599"/>
          </a:xfrm>
        </p:spPr>
        <p:txBody>
          <a:bodyPr/>
          <a:lstStyle/>
          <a:p>
            <a:r>
              <a:rPr lang="en-US" dirty="0"/>
              <a:t>Increase in Click Rate compared to previous period</a:t>
            </a:r>
            <a:endParaRPr lang="en-IL" dirty="0"/>
          </a:p>
        </p:txBody>
      </p:sp>
      <p:graphicFrame>
        <p:nvGraphicFramePr>
          <p:cNvPr id="4" name="Google Shape;147;p22">
            <a:extLst>
              <a:ext uri="{FF2B5EF4-FFF2-40B4-BE49-F238E27FC236}">
                <a16:creationId xmlns:a16="http://schemas.microsoft.com/office/drawing/2014/main" id="{BE2BA980-1655-1822-1382-2C13E45E88C9}"/>
              </a:ext>
            </a:extLst>
          </p:cNvPr>
          <p:cNvGraphicFramePr/>
          <p:nvPr>
            <p:extLst>
              <p:ext uri="{D42A27DB-BD31-4B8C-83A1-F6EECF244321}">
                <p14:modId xmlns:p14="http://schemas.microsoft.com/office/powerpoint/2010/main" val="804814016"/>
              </p:ext>
            </p:extLst>
          </p:nvPr>
        </p:nvGraphicFramePr>
        <p:xfrm>
          <a:off x="3428999" y="1397727"/>
          <a:ext cx="8425545" cy="5003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0895538"/>
      </p:ext>
    </p:extLst>
  </p:cSld>
  <p:clrMapOvr>
    <a:masterClrMapping/>
  </p:clrMapOvr>
</p:sld>
</file>

<file path=ppt/theme/theme1.xml><?xml version="1.0" encoding="utf-8"?>
<a:theme xmlns:a="http://schemas.openxmlformats.org/drawingml/2006/main" name="Office Theme">
  <a:themeElements>
    <a:clrScheme name="Custom 36">
      <a:dk1>
        <a:srgbClr val="000000"/>
      </a:dk1>
      <a:lt1>
        <a:sysClr val="window" lastClr="FFFFFF"/>
      </a:lt1>
      <a:dk2>
        <a:srgbClr val="637052"/>
      </a:dk2>
      <a:lt2>
        <a:srgbClr val="F7F8F8"/>
      </a:lt2>
      <a:accent1>
        <a:srgbClr val="1CCC97"/>
      </a:accent1>
      <a:accent2>
        <a:srgbClr val="F2321B"/>
      </a:accent2>
      <a:accent3>
        <a:srgbClr val="59B198"/>
      </a:accent3>
      <a:accent4>
        <a:srgbClr val="9B8357"/>
      </a:accent4>
      <a:accent5>
        <a:srgbClr val="C2BC80"/>
      </a:accent5>
      <a:accent6>
        <a:srgbClr val="546E7A"/>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9211</TotalTime>
  <Words>1430</Words>
  <Application>Microsoft Office PowerPoint</Application>
  <PresentationFormat>Widescreen</PresentationFormat>
  <Paragraphs>196</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CybeReady PBR</dc:title>
  <dc:creator>Asaf Sagi</dc:creator>
  <cp:lastModifiedBy>Asaf Sagi</cp:lastModifiedBy>
  <cp:revision>205</cp:revision>
  <dcterms:created xsi:type="dcterms:W3CDTF">2023-05-22T14:36:47Z</dcterms:created>
  <dcterms:modified xsi:type="dcterms:W3CDTF">2023-10-31T11:52:37Z</dcterms:modified>
</cp:coreProperties>
</file>